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81" r:id="rId1"/>
  </p:sldMasterIdLst>
  <p:notesMasterIdLst>
    <p:notesMasterId r:id="rId10"/>
  </p:notesMasterIdLst>
  <p:sldIdLst>
    <p:sldId id="256" r:id="rId2"/>
    <p:sldId id="292" r:id="rId3"/>
    <p:sldId id="282" r:id="rId4"/>
    <p:sldId id="283" r:id="rId5"/>
    <p:sldId id="284" r:id="rId6"/>
    <p:sldId id="285" r:id="rId7"/>
    <p:sldId id="270" r:id="rId8"/>
    <p:sldId id="310"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172" autoAdjust="0"/>
    <p:restoredTop sz="81736" autoAdjust="0"/>
  </p:normalViewPr>
  <p:slideViewPr>
    <p:cSldViewPr snapToGrid="0">
      <p:cViewPr varScale="1">
        <p:scale>
          <a:sx n="93" d="100"/>
          <a:sy n="93" d="100"/>
        </p:scale>
        <p:origin x="354" y="7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E15012-A096-453D-BFB2-AD73DBBE4C07}" type="datetimeFigureOut">
              <a:rPr lang="en-US" smtClean="0"/>
              <a:t>8/6/2022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989193-C551-4DF4-B61F-FA345CF3888D}" type="slidenum">
              <a:rPr lang="en-US" smtClean="0"/>
              <a:t>‹#›</a:t>
            </a:fld>
            <a:endParaRPr lang="en-US"/>
          </a:p>
        </p:txBody>
      </p:sp>
    </p:spTree>
    <p:extLst>
      <p:ext uri="{BB962C8B-B14F-4D97-AF65-F5344CB8AC3E}">
        <p14:creationId xmlns:p14="http://schemas.microsoft.com/office/powerpoint/2010/main" val="3903181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CBC was normal</a:t>
            </a:r>
          </a:p>
          <a:p>
            <a:r>
              <a:rPr lang="en-US" dirty="0"/>
              <a:t>Echo was normal</a:t>
            </a:r>
          </a:p>
          <a:p>
            <a:r>
              <a:rPr lang="en-US" dirty="0"/>
              <a:t>Back </a:t>
            </a:r>
            <a:r>
              <a:rPr lang="en-US" dirty="0" err="1"/>
              <a:t>xray</a:t>
            </a:r>
            <a:r>
              <a:rPr lang="en-US" dirty="0"/>
              <a:t> was normal. </a:t>
            </a:r>
          </a:p>
          <a:p>
            <a:r>
              <a:rPr lang="en-US" dirty="0"/>
              <a:t>MRI of back revealed </a:t>
            </a:r>
          </a:p>
          <a:p>
            <a:r>
              <a:rPr lang="en-US" dirty="0"/>
              <a:t>Blood cultures were positive for </a:t>
            </a:r>
            <a:r>
              <a:rPr lang="en-US" dirty="0" err="1"/>
              <a:t>viridans</a:t>
            </a:r>
            <a:r>
              <a:rPr lang="en-US" dirty="0"/>
              <a:t> Staphylococci</a:t>
            </a:r>
          </a:p>
        </p:txBody>
      </p:sp>
      <p:sp>
        <p:nvSpPr>
          <p:cNvPr id="4" name="Slide Number Placeholder 3"/>
          <p:cNvSpPr>
            <a:spLocks noGrp="1"/>
          </p:cNvSpPr>
          <p:nvPr>
            <p:ph type="sldNum" sz="quarter" idx="10"/>
          </p:nvPr>
        </p:nvSpPr>
        <p:spPr/>
        <p:txBody>
          <a:bodyPr/>
          <a:lstStyle/>
          <a:p>
            <a:fld id="{9A989193-C551-4DF4-B61F-FA345CF3888D}" type="slidenum">
              <a:rPr lang="en-US" smtClean="0"/>
              <a:t>7</a:t>
            </a:fld>
            <a:endParaRPr lang="en-US"/>
          </a:p>
        </p:txBody>
      </p:sp>
    </p:spTree>
    <p:extLst>
      <p:ext uri="{BB962C8B-B14F-4D97-AF65-F5344CB8AC3E}">
        <p14:creationId xmlns:p14="http://schemas.microsoft.com/office/powerpoint/2010/main" val="269788648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8/6/2022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6205181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8/6/2022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9686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8/6/2022</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37767872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8/6/2022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96426364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8/6/2022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701708168"/>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8/6/2022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744805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8/6/2022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436438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8/6/2022</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04473680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8/6/2022</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731686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8/6/2022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52847941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8/6/2022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76107287"/>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76625" y="892176"/>
            <a:ext cx="10363200" cy="1470025"/>
          </a:xfrm>
        </p:spPr>
        <p:txBody>
          <a:bodyPr/>
          <a:lstStyle>
            <a:lvl1pPr algn="l">
              <a:defRPr sz="2400">
                <a:solidFill>
                  <a:schemeClr val="tx1">
                    <a:lumMod val="85000"/>
                    <a:lumOff val="15000"/>
                  </a:schemeClr>
                </a:solidFill>
              </a:defRPr>
            </a:lvl1pPr>
          </a:lstStyle>
          <a:p>
            <a:pPr>
              <a:lnSpc>
                <a:spcPct val="130000"/>
              </a:lnSpc>
            </a:pPr>
            <a:r>
              <a:rPr lang="en-US" sz="3600" dirty="0">
                <a:solidFill>
                  <a:prstClr val="white"/>
                </a:solidFill>
                <a:latin typeface="Arial"/>
                <a:cs typeface="Arial"/>
              </a:rPr>
              <a:t>Title of </a:t>
            </a:r>
            <a:r>
              <a:rPr lang="en-US" sz="3600" dirty="0" err="1">
                <a:solidFill>
                  <a:prstClr val="white"/>
                </a:solidFill>
                <a:latin typeface="Arial"/>
                <a:cs typeface="Arial"/>
              </a:rPr>
              <a:t>PPT</a:t>
            </a:r>
            <a:br>
              <a:rPr lang="en-US" sz="3600" dirty="0">
                <a:solidFill>
                  <a:prstClr val="white"/>
                </a:solidFill>
                <a:latin typeface="Arial"/>
                <a:cs typeface="Arial"/>
              </a:rPr>
            </a:br>
            <a:r>
              <a:rPr lang="en-US" sz="2000" dirty="0" err="1">
                <a:solidFill>
                  <a:prstClr val="white"/>
                </a:solidFill>
                <a:latin typeface="Arial"/>
                <a:cs typeface="Arial"/>
              </a:rPr>
              <a:t>NURS</a:t>
            </a:r>
            <a:r>
              <a:rPr lang="en-US" sz="2000" dirty="0">
                <a:solidFill>
                  <a:prstClr val="white"/>
                </a:solidFill>
                <a:latin typeface="Arial"/>
                <a:cs typeface="Arial"/>
              </a:rPr>
              <a:t> 000</a:t>
            </a:r>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90742622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8/6/2022</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4">
                <a:duotone>
                  <a:schemeClr val="accent1">
                    <a:shade val="45000"/>
                    <a:satMod val="135000"/>
                  </a:schemeClr>
                  <a:prstClr val="white"/>
                </a:duotone>
                <a:extLst>
                  <a:ext uri="{BEBA8EAE-BF5A-486C-A8C5-ECC9F3942E4B}">
                    <a14:imgProps xmlns:a14="http://schemas.microsoft.com/office/drawing/2010/main">
                      <a14:imgLayer r:embed="rId1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411246253"/>
      </p:ext>
    </p:extLst>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Lst>
  <p:hf sldNum="0" hdr="0" ftr="0" dt="0"/>
  <p:txStyles>
    <p:titleStyle>
      <a:lvl1pPr algn="l" defTabSz="914400" rtl="0" eaLnBrk="1" latinLnBrk="0" hangingPunct="1">
        <a:lnSpc>
          <a:spcPct val="90000"/>
        </a:lnSpc>
        <a:spcBef>
          <a:spcPct val="0"/>
        </a:spcBef>
        <a:buNone/>
        <a:defRPr sz="5400" kern="1200" cap="all" baseline="0">
          <a:blipFill>
            <a:blip r:embed="rId16">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hyperlink" Target="https://creativecommons.org/licenses/by/3.0/" TargetMode="External"/><Relationship Id="rId3" Type="http://schemas.microsoft.com/office/2007/relationships/hdphoto" Target="../media/hdphoto2.wdp"/><Relationship Id="rId7" Type="http://schemas.openxmlformats.org/officeDocument/2006/relationships/hyperlink" Target="https://courses.lumenlearning.com/ap2/chapter/heart-anatomy/" TargetMode="Externa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hdphoto" Target="../media/hdphoto2.wdp"/><Relationship Id="rId7"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s://courses.lumenlearning.com/ap2/chapter/heart-anatomy/" TargetMode="External"/><Relationship Id="rId5" Type="http://schemas.openxmlformats.org/officeDocument/2006/relationships/image" Target="../media/image7.jpg"/><Relationship Id="rId4" Type="http://schemas.openxmlformats.org/officeDocument/2006/relationships/image" Target="../media/image9.png"/><Relationship Id="rId9" Type="http://schemas.openxmlformats.org/officeDocument/2006/relationships/hyperlink" Target="https://creativecommons.org/licenses/by/3.0/"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microsoft.com/office/2007/relationships/hdphoto" Target="../media/hdphoto2.wdp"/><Relationship Id="rId7" Type="http://schemas.openxmlformats.org/officeDocument/2006/relationships/hyperlink" Target="https://courses.lumenlearning.com/ap2/chapter/heart-anatomy/" TargetMode="Externa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3.png"/><Relationship Id="rId9" Type="http://schemas.openxmlformats.org/officeDocument/2006/relationships/hyperlink" Target="https://creativecommons.org/licenses/by/3.0/"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pn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hyperlink" Target="https://en.wikipedia.org/wiki/Peripheral_artery_disea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2550AE69-AC86-4188-83E5-A856C4F1D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a:extLst>
              <a:ext uri="{FF2B5EF4-FFF2-40B4-BE49-F238E27FC236}">
                <a16:creationId xmlns:a16="http://schemas.microsoft.com/office/drawing/2014/main" id="{EC4CA156-2C9D-4F0C-B229-88D8B5E17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a:extLst>
              <a:ext uri="{FF2B5EF4-FFF2-40B4-BE49-F238E27FC236}">
                <a16:creationId xmlns:a16="http://schemas.microsoft.com/office/drawing/2014/main" id="{D7361ED3-EBE5-4EFC-8DA3-D0CE4BF2F4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4" name="Group 33">
            <a:extLst>
              <a:ext uri="{FF2B5EF4-FFF2-40B4-BE49-F238E27FC236}">
                <a16:creationId xmlns:a16="http://schemas.microsoft.com/office/drawing/2014/main" id="{85105087-7F16-4C94-837C-C45445116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35" name="Oval 34">
              <a:extLst>
                <a:ext uri="{FF2B5EF4-FFF2-40B4-BE49-F238E27FC236}">
                  <a16:creationId xmlns:a16="http://schemas.microsoft.com/office/drawing/2014/main" id="{4F2F3467-E50F-4A91-B27D-E324936A66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36" name="Oval 35">
              <a:extLst>
                <a:ext uri="{FF2B5EF4-FFF2-40B4-BE49-F238E27FC236}">
                  <a16:creationId xmlns:a16="http://schemas.microsoft.com/office/drawing/2014/main" id="{D678BE03-AC84-4940-A7FD-5B143FE2D6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38" name="Rectangle 37">
            <a:extLst>
              <a:ext uri="{FF2B5EF4-FFF2-40B4-BE49-F238E27FC236}">
                <a16:creationId xmlns:a16="http://schemas.microsoft.com/office/drawing/2014/main" id="{5AAA0D94-BFF0-44AF-9E04-13800A6194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20" y="-1"/>
            <a:ext cx="1220724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0" name="Rectangle 39">
            <a:extLst>
              <a:ext uri="{FF2B5EF4-FFF2-40B4-BE49-F238E27FC236}">
                <a16:creationId xmlns:a16="http://schemas.microsoft.com/office/drawing/2014/main" id="{4E0242FF-80FA-4D90-877A-E17E42240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con&#10;&#10;Description automatically generated">
            <a:extLst>
              <a:ext uri="{FF2B5EF4-FFF2-40B4-BE49-F238E27FC236}">
                <a16:creationId xmlns:a16="http://schemas.microsoft.com/office/drawing/2014/main" id="{D90E8970-76D0-4C74-A3C0-6D06E5E07725}"/>
              </a:ext>
            </a:extLst>
          </p:cNvPr>
          <p:cNvPicPr>
            <a:picLocks noChangeAspect="1"/>
          </p:cNvPicPr>
          <p:nvPr/>
        </p:nvPicPr>
        <p:blipFill rotWithShape="1">
          <a:blip r:embed="rId6"/>
          <a:srcRect l="7768" r="10904" b="-2"/>
          <a:stretch/>
        </p:blipFill>
        <p:spPr>
          <a:xfrm>
            <a:off x="918124" y="1111504"/>
            <a:ext cx="3723212" cy="4578096"/>
          </a:xfrm>
          <a:prstGeom prst="rect">
            <a:avLst/>
          </a:prstGeom>
        </p:spPr>
      </p:pic>
      <p:sp>
        <p:nvSpPr>
          <p:cNvPr id="42" name="Rectangle 41">
            <a:extLst>
              <a:ext uri="{FF2B5EF4-FFF2-40B4-BE49-F238E27FC236}">
                <a16:creationId xmlns:a16="http://schemas.microsoft.com/office/drawing/2014/main" id="{1B92E287-CC3E-48F7-B435-D232FB9006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1336" y="1110053"/>
            <a:ext cx="6630506" cy="4580301"/>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97FEE0-8337-4800-8002-2F7DAFE737C0}"/>
              </a:ext>
            </a:extLst>
          </p:cNvPr>
          <p:cNvSpPr>
            <a:spLocks noGrp="1"/>
          </p:cNvSpPr>
          <p:nvPr>
            <p:ph type="ctrTitle"/>
          </p:nvPr>
        </p:nvSpPr>
        <p:spPr>
          <a:xfrm>
            <a:off x="4961376" y="1432223"/>
            <a:ext cx="6057144" cy="3357976"/>
          </a:xfrm>
        </p:spPr>
        <p:txBody>
          <a:bodyPr vert="horz" lIns="91440" tIns="45720" rIns="91440" bIns="45720" rtlCol="0" anchor="ctr">
            <a:normAutofit/>
          </a:bodyPr>
          <a:lstStyle/>
          <a:p>
            <a:pPr>
              <a:lnSpc>
                <a:spcPct val="80000"/>
              </a:lnSpc>
            </a:pPr>
            <a:r>
              <a:rPr lang="en-US" sz="8000">
                <a:blipFill dpi="0" rotWithShape="1">
                  <a:blip r:embed="rId4"/>
                  <a:srcRect/>
                  <a:tile tx="6350" ty="-127000" sx="65000" sy="64000" flip="none" algn="tl"/>
                </a:blipFill>
              </a:rPr>
              <a:t>Pericarditis, endocarditis, PAD, and PVD </a:t>
            </a:r>
          </a:p>
        </p:txBody>
      </p:sp>
      <p:sp>
        <p:nvSpPr>
          <p:cNvPr id="44" name="Rectangle 43">
            <a:extLst>
              <a:ext uri="{FF2B5EF4-FFF2-40B4-BE49-F238E27FC236}">
                <a16:creationId xmlns:a16="http://schemas.microsoft.com/office/drawing/2014/main" id="{B354BB7A-6D45-494D-90A8-2F497C01F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6" name="Group 45">
            <a:extLst>
              <a:ext uri="{FF2B5EF4-FFF2-40B4-BE49-F238E27FC236}">
                <a16:creationId xmlns:a16="http://schemas.microsoft.com/office/drawing/2014/main" id="{A12E4495-24BE-4FFE-91E5-5BA7727EF1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47" name="Oval 46">
              <a:extLst>
                <a:ext uri="{FF2B5EF4-FFF2-40B4-BE49-F238E27FC236}">
                  <a16:creationId xmlns:a16="http://schemas.microsoft.com/office/drawing/2014/main" id="{C71644A3-12B1-4F51-BB08-FDD391EF57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48" name="Oval 47">
              <a:extLst>
                <a:ext uri="{FF2B5EF4-FFF2-40B4-BE49-F238E27FC236}">
                  <a16:creationId xmlns:a16="http://schemas.microsoft.com/office/drawing/2014/main" id="{1A6658C1-CF92-4E90-A775-D0D64A3D32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99701783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049A7D3-684C-4C59-A4B6-7B308A6AD3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7B1087B-C592-40E7-B532-60B453A2FE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4AE7447-E8F8-4A0F-9E3D-94842BFF88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85981F80-69EE-4E2B-82A8-47FDFD7720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7" name="Oval 16">
              <a:extLst>
                <a:ext uri="{FF2B5EF4-FFF2-40B4-BE49-F238E27FC236}">
                  <a16:creationId xmlns:a16="http://schemas.microsoft.com/office/drawing/2014/main" id="{46CE0473-0B07-47EE-A016-EBD87F2C8C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EDD0D1E4-DFCA-4DF0-9D37-571A5F529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0" name="Rectangle 19">
            <a:extLst>
              <a:ext uri="{FF2B5EF4-FFF2-40B4-BE49-F238E27FC236}">
                <a16:creationId xmlns:a16="http://schemas.microsoft.com/office/drawing/2014/main" id="{0680B5D0-24EC-465A-A0E6-C4DF951E00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2" name="Rectangle 21">
            <a:extLst>
              <a:ext uri="{FF2B5EF4-FFF2-40B4-BE49-F238E27FC236}">
                <a16:creationId xmlns:a16="http://schemas.microsoft.com/office/drawing/2014/main" id="{30BF1B50-A83E-4ED6-A2AA-C943C1F89F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F31E8B2-210B-4B90-83BB-3B180732EF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297127-5B6B-439F-AC70-E71DF9E72AE4}"/>
              </a:ext>
            </a:extLst>
          </p:cNvPr>
          <p:cNvSpPr>
            <a:spLocks noGrp="1"/>
          </p:cNvSpPr>
          <p:nvPr>
            <p:ph type="title"/>
          </p:nvPr>
        </p:nvSpPr>
        <p:spPr>
          <a:xfrm>
            <a:off x="8200102" y="1432223"/>
            <a:ext cx="2818417" cy="3357976"/>
          </a:xfrm>
        </p:spPr>
        <p:txBody>
          <a:bodyPr vert="horz" lIns="91440" tIns="45720" rIns="91440" bIns="45720" rtlCol="0" anchor="ctr">
            <a:normAutofit/>
          </a:bodyPr>
          <a:lstStyle/>
          <a:p>
            <a:pPr>
              <a:lnSpc>
                <a:spcPct val="80000"/>
              </a:lnSpc>
            </a:pPr>
            <a:r>
              <a:rPr lang="en-US" sz="6000">
                <a:blipFill dpi="0" rotWithShape="1">
                  <a:blip r:embed="rId4"/>
                  <a:srcRect/>
                  <a:tile tx="6350" ty="-127000" sx="65000" sy="64000" flip="none" algn="tl"/>
                </a:blipFill>
              </a:rPr>
              <a:t>Layers of the Heart </a:t>
            </a:r>
          </a:p>
        </p:txBody>
      </p:sp>
      <p:sp>
        <p:nvSpPr>
          <p:cNvPr id="26" name="Rectangle 25">
            <a:extLst>
              <a:ext uri="{FF2B5EF4-FFF2-40B4-BE49-F238E27FC236}">
                <a16:creationId xmlns:a16="http://schemas.microsoft.com/office/drawing/2014/main" id="{6B387409-2B98-40F8-A65F-EF7CF989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C9E5F284-A588-4AE7-A36D-1C93E4FD02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29" name="Oval 28">
              <a:extLst>
                <a:ext uri="{FF2B5EF4-FFF2-40B4-BE49-F238E27FC236}">
                  <a16:creationId xmlns:a16="http://schemas.microsoft.com/office/drawing/2014/main" id="{45D7D540-5CF2-4FC1-BE53-277CC22C0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0" name="Oval 29">
              <a:extLst>
                <a:ext uri="{FF2B5EF4-FFF2-40B4-BE49-F238E27FC236}">
                  <a16:creationId xmlns:a16="http://schemas.microsoft.com/office/drawing/2014/main" id="{916C9AA0-DC0C-49A1-ACDF-10BD6D7399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pic>
        <p:nvPicPr>
          <p:cNvPr id="4" name="Picture 3" descr="A picture containing text, drawing&#10;&#10;Description automatically generated">
            <a:extLst>
              <a:ext uri="{FF2B5EF4-FFF2-40B4-BE49-F238E27FC236}">
                <a16:creationId xmlns:a16="http://schemas.microsoft.com/office/drawing/2014/main" id="{63E74CD0-71B8-4F45-A7B8-3353CA63FA17}"/>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1350704" y="1388911"/>
            <a:ext cx="5772004" cy="4011543"/>
          </a:xfrm>
          <a:prstGeom prst="rect">
            <a:avLst/>
          </a:prstGeom>
          <a:noFill/>
        </p:spPr>
      </p:pic>
      <p:sp>
        <p:nvSpPr>
          <p:cNvPr id="5" name="TextBox 4">
            <a:extLst>
              <a:ext uri="{FF2B5EF4-FFF2-40B4-BE49-F238E27FC236}">
                <a16:creationId xmlns:a16="http://schemas.microsoft.com/office/drawing/2014/main" id="{A3B65AE8-4ACB-4F75-ACDB-0D1EEBB66FFB}"/>
              </a:ext>
            </a:extLst>
          </p:cNvPr>
          <p:cNvSpPr txBox="1"/>
          <p:nvPr/>
        </p:nvSpPr>
        <p:spPr>
          <a:xfrm>
            <a:off x="4645748" y="5200399"/>
            <a:ext cx="2476960"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7" tooltip="https://courses.lumenlearning.com/ap2/chapter/heart-anatomy/">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8"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1633473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C06EAFD-0C69-4B3B-BEA7-E7E11DDF9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066C89-42FB-4624-9AFE-3A31B3649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algn="ctr" defTabSz="914400"/>
            <a:endParaRPr lang="en-US" sz="2000" kern="0">
              <a:solidFill>
                <a:prstClr val="white"/>
              </a:solidFill>
              <a:latin typeface="Rockwell Extra Bold" pitchFamily="18" charset="0"/>
            </a:endParaRPr>
          </a:p>
        </p:txBody>
      </p:sp>
      <p:sp>
        <p:nvSpPr>
          <p:cNvPr id="2" name="Title 1">
            <a:extLst>
              <a:ext uri="{FF2B5EF4-FFF2-40B4-BE49-F238E27FC236}">
                <a16:creationId xmlns:a16="http://schemas.microsoft.com/office/drawing/2014/main" id="{6243BB48-3BE4-4A9E-88D7-1D674E455A18}"/>
              </a:ext>
            </a:extLst>
          </p:cNvPr>
          <p:cNvSpPr>
            <a:spLocks noGrp="1"/>
          </p:cNvSpPr>
          <p:nvPr>
            <p:ph type="title"/>
          </p:nvPr>
        </p:nvSpPr>
        <p:spPr>
          <a:xfrm>
            <a:off x="643468" y="643466"/>
            <a:ext cx="3686312" cy="5528734"/>
          </a:xfrm>
        </p:spPr>
        <p:txBody>
          <a:bodyPr>
            <a:normAutofit/>
          </a:bodyPr>
          <a:lstStyle/>
          <a:p>
            <a:pPr algn="r"/>
            <a:r>
              <a:rPr lang="en-US" sz="4800">
                <a:solidFill>
                  <a:srgbClr val="FFFFFF"/>
                </a:solidFill>
              </a:rPr>
              <a:t>Pericardium </a:t>
            </a:r>
          </a:p>
        </p:txBody>
      </p:sp>
      <p:sp>
        <p:nvSpPr>
          <p:cNvPr id="3" name="Content Placeholder 2">
            <a:extLst>
              <a:ext uri="{FF2B5EF4-FFF2-40B4-BE49-F238E27FC236}">
                <a16:creationId xmlns:a16="http://schemas.microsoft.com/office/drawing/2014/main" id="{DE7ACB83-A35C-41BD-89FF-2AE6B1C3D89D}"/>
              </a:ext>
            </a:extLst>
          </p:cNvPr>
          <p:cNvSpPr>
            <a:spLocks noGrp="1"/>
          </p:cNvSpPr>
          <p:nvPr>
            <p:ph idx="1"/>
          </p:nvPr>
        </p:nvSpPr>
        <p:spPr>
          <a:xfrm>
            <a:off x="5053780" y="599768"/>
            <a:ext cx="6074467" cy="5572432"/>
          </a:xfrm>
        </p:spPr>
        <p:txBody>
          <a:bodyPr anchor="ctr">
            <a:normAutofit/>
          </a:bodyPr>
          <a:lstStyle/>
          <a:p>
            <a:r>
              <a:rPr lang="en-US"/>
              <a:t>Pericardium encloses the heart and holds it in place </a:t>
            </a:r>
          </a:p>
          <a:p>
            <a:r>
              <a:rPr lang="en-US"/>
              <a:t>2 layers</a:t>
            </a:r>
          </a:p>
          <a:p>
            <a:r>
              <a:rPr lang="en-US"/>
              <a:t>Fibrous pericardium-</a:t>
            </a:r>
          </a:p>
          <a:p>
            <a:pPr lvl="1"/>
            <a:r>
              <a:rPr lang="en-US" dirty="0"/>
              <a:t>Protects and anchors the heart</a:t>
            </a:r>
          </a:p>
          <a:p>
            <a:r>
              <a:rPr lang="en-US"/>
              <a:t>Serous pericardium</a:t>
            </a:r>
          </a:p>
          <a:p>
            <a:pPr lvl="1"/>
            <a:r>
              <a:rPr lang="en-US" dirty="0"/>
              <a:t>Thin delicate membrane </a:t>
            </a:r>
          </a:p>
          <a:p>
            <a:endParaRPr lang="en-US"/>
          </a:p>
        </p:txBody>
      </p:sp>
      <p:sp>
        <p:nvSpPr>
          <p:cNvPr id="12" name="Oval 11">
            <a:extLst>
              <a:ext uri="{FF2B5EF4-FFF2-40B4-BE49-F238E27FC236}">
                <a16:creationId xmlns:a16="http://schemas.microsoft.com/office/drawing/2014/main" id="{BA218FBC-B2D6-48CA-9289-C4110162E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4">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a:extLst>
              <a:ext uri="{FF2B5EF4-FFF2-40B4-BE49-F238E27FC236}">
                <a16:creationId xmlns:a16="http://schemas.microsoft.com/office/drawing/2014/main" id="{2DED9084-49DA-4911-ACB7-5F9E4DEFA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545709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25" name="Rectangle 24">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3837459"/>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3981573"/>
            <a:ext cx="10222992" cy="2078335"/>
          </a:xfrm>
          <a:prstGeom prst="rect">
            <a:avLst/>
          </a:prstGeom>
          <a:blipFill dpi="0" rotWithShape="1">
            <a:blip r:embed="rId2">
              <a:alphaModFix amt="9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8B8BD4AA-F6C1-43C8-AF14-A822E4FE9E5B}"/>
              </a:ext>
            </a:extLst>
          </p:cNvPr>
          <p:cNvSpPr>
            <a:spLocks noGrp="1"/>
          </p:cNvSpPr>
          <p:nvPr>
            <p:ph type="title"/>
          </p:nvPr>
        </p:nvSpPr>
        <p:spPr>
          <a:xfrm>
            <a:off x="1285456" y="4162031"/>
            <a:ext cx="4543683" cy="1767141"/>
          </a:xfrm>
        </p:spPr>
        <p:txBody>
          <a:bodyPr>
            <a:normAutofit/>
          </a:bodyPr>
          <a:lstStyle/>
          <a:p>
            <a:pPr algn="r"/>
            <a:r>
              <a:rPr lang="en-US"/>
              <a:t>Pericarditis</a:t>
            </a:r>
          </a:p>
        </p:txBody>
      </p:sp>
      <p:pic>
        <p:nvPicPr>
          <p:cNvPr id="4" name="Content Placeholder 3" descr="A close-up of a rock&#10;&#10;Description automatically generated with low confidence">
            <a:extLst>
              <a:ext uri="{FF2B5EF4-FFF2-40B4-BE49-F238E27FC236}">
                <a16:creationId xmlns:a16="http://schemas.microsoft.com/office/drawing/2014/main" id="{22ED1A81-A115-4B34-B456-B0FEB173D095}"/>
              </a:ext>
            </a:extLst>
          </p:cNvPr>
          <p:cNvPicPr>
            <a:picLocks noChangeAspect="1"/>
          </p:cNvPicPr>
          <p:nvPr/>
        </p:nvPicPr>
        <p:blipFill rotWithShape="1">
          <a:blip r:embed="rId4"/>
          <a:srcRect t="18178" r="-4" b="24356"/>
          <a:stretch/>
        </p:blipFill>
        <p:spPr>
          <a:xfrm>
            <a:off x="1011265" y="1200278"/>
            <a:ext cx="3192298" cy="1793138"/>
          </a:xfrm>
          <a:prstGeom prst="rect">
            <a:avLst/>
          </a:prstGeom>
        </p:spPr>
      </p:pic>
      <p:pic>
        <p:nvPicPr>
          <p:cNvPr id="13" name="Picture 12" descr="A picture containing text, drawing&#10;&#10;Description automatically generated">
            <a:extLst>
              <a:ext uri="{FF2B5EF4-FFF2-40B4-BE49-F238E27FC236}">
                <a16:creationId xmlns:a16="http://schemas.microsoft.com/office/drawing/2014/main" id="{DB805FB0-7285-4922-88CC-52479BF2F2A3}"/>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4525295" y="983110"/>
            <a:ext cx="3204999" cy="2227474"/>
          </a:xfrm>
          <a:prstGeom prst="rect">
            <a:avLst/>
          </a:prstGeom>
          <a:noFill/>
        </p:spPr>
      </p:pic>
      <p:pic>
        <p:nvPicPr>
          <p:cNvPr id="5" name="Content Placeholder 3" descr="A close-up of a human body&#10;&#10;Description automatically generated with low confidence">
            <a:extLst>
              <a:ext uri="{FF2B5EF4-FFF2-40B4-BE49-F238E27FC236}">
                <a16:creationId xmlns:a16="http://schemas.microsoft.com/office/drawing/2014/main" id="{21FDD883-CD1F-4E7E-90C0-B5B3766CB5B5}"/>
              </a:ext>
            </a:extLst>
          </p:cNvPr>
          <p:cNvPicPr>
            <a:picLocks noChangeAspect="1"/>
          </p:cNvPicPr>
          <p:nvPr/>
        </p:nvPicPr>
        <p:blipFill rotWithShape="1">
          <a:blip r:embed="rId7"/>
          <a:srcRect l="8014" r="4124" b="3"/>
          <a:stretch/>
        </p:blipFill>
        <p:spPr>
          <a:xfrm>
            <a:off x="8264482" y="564542"/>
            <a:ext cx="2754689" cy="3064611"/>
          </a:xfrm>
          <a:prstGeom prst="rect">
            <a:avLst/>
          </a:prstGeom>
        </p:spPr>
      </p:pic>
      <p:sp>
        <p:nvSpPr>
          <p:cNvPr id="3" name="Content Placeholder 2">
            <a:extLst>
              <a:ext uri="{FF2B5EF4-FFF2-40B4-BE49-F238E27FC236}">
                <a16:creationId xmlns:a16="http://schemas.microsoft.com/office/drawing/2014/main" id="{679A8BE8-8114-4C56-BFB6-1023E3FCEF99}"/>
              </a:ext>
            </a:extLst>
          </p:cNvPr>
          <p:cNvSpPr>
            <a:spLocks noGrp="1"/>
          </p:cNvSpPr>
          <p:nvPr>
            <p:ph idx="1"/>
          </p:nvPr>
        </p:nvSpPr>
        <p:spPr>
          <a:xfrm>
            <a:off x="6217920" y="4170410"/>
            <a:ext cx="4699221" cy="1767141"/>
          </a:xfrm>
        </p:spPr>
        <p:txBody>
          <a:bodyPr anchor="ctr">
            <a:normAutofit/>
          </a:bodyPr>
          <a:lstStyle/>
          <a:p>
            <a:r>
              <a:rPr lang="en-US" sz="1800"/>
              <a:t>Acute </a:t>
            </a:r>
          </a:p>
          <a:p>
            <a:r>
              <a:rPr lang="en-US" sz="1800"/>
              <a:t>Constrictive- EMERGENCY- presents with sx of CHF </a:t>
            </a:r>
          </a:p>
        </p:txBody>
      </p:sp>
      <p:sp>
        <p:nvSpPr>
          <p:cNvPr id="29" name="Rectangle 28">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128670"/>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Oval 30">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8">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3" name="Oval 32">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8C440C07-960A-474E-BE0A-04CF20982150}"/>
              </a:ext>
            </a:extLst>
          </p:cNvPr>
          <p:cNvSpPr txBox="1"/>
          <p:nvPr/>
        </p:nvSpPr>
        <p:spPr>
          <a:xfrm>
            <a:off x="5253334" y="3010529"/>
            <a:ext cx="2476960" cy="200055"/>
          </a:xfrm>
          <a:prstGeom prst="rect">
            <a:avLst/>
          </a:prstGeom>
          <a:solidFill>
            <a:srgbClr val="000000"/>
          </a:solidFill>
        </p:spPr>
        <p:txBody>
          <a:bodyPr wrap="square" rtlCol="0">
            <a:spAutoFit/>
          </a:bodyPr>
          <a:lstStyle/>
          <a:p>
            <a:pPr algn="r">
              <a:spcAft>
                <a:spcPts val="600"/>
              </a:spcAft>
            </a:pPr>
            <a:r>
              <a:rPr lang="en-US" sz="700">
                <a:solidFill>
                  <a:srgbClr val="FFFFFF"/>
                </a:solidFill>
                <a:hlinkClick r:id="rId6" tooltip="https://courses.lumenlearning.com/ap2/chapter/heart-anatomy/">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9"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213084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 name="Rectangle 139">
            <a:extLst>
              <a:ext uri="{FF2B5EF4-FFF2-40B4-BE49-F238E27FC236}">
                <a16:creationId xmlns:a16="http://schemas.microsoft.com/office/drawing/2014/main" id="{DCC0DCE3-8753-43BB-86D2-6452D91E4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ectangle 141">
            <a:extLst>
              <a:ext uri="{FF2B5EF4-FFF2-40B4-BE49-F238E27FC236}">
                <a16:creationId xmlns:a16="http://schemas.microsoft.com/office/drawing/2014/main" id="{D28BC7A6-65CA-4655-8641-7BDE9699BF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143">
            <a:extLst>
              <a:ext uri="{FF2B5EF4-FFF2-40B4-BE49-F238E27FC236}">
                <a16:creationId xmlns:a16="http://schemas.microsoft.com/office/drawing/2014/main" id="{58755CF4-45A8-4971-A14E-D6DE02B482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6" name="Group 145">
            <a:extLst>
              <a:ext uri="{FF2B5EF4-FFF2-40B4-BE49-F238E27FC236}">
                <a16:creationId xmlns:a16="http://schemas.microsoft.com/office/drawing/2014/main" id="{421F62D5-850C-4310-A813-747E464337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47" name="Oval 146">
              <a:extLst>
                <a:ext uri="{FF2B5EF4-FFF2-40B4-BE49-F238E27FC236}">
                  <a16:creationId xmlns:a16="http://schemas.microsoft.com/office/drawing/2014/main" id="{CAD4B505-4A68-456B-9AFD-344192BE94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8" name="Oval 147">
              <a:extLst>
                <a:ext uri="{FF2B5EF4-FFF2-40B4-BE49-F238E27FC236}">
                  <a16:creationId xmlns:a16="http://schemas.microsoft.com/office/drawing/2014/main" id="{A7F9A339-5395-403B-B163-DFDDD9E099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50" name="Rectangle 149">
            <a:extLst>
              <a:ext uri="{FF2B5EF4-FFF2-40B4-BE49-F238E27FC236}">
                <a16:creationId xmlns:a16="http://schemas.microsoft.com/office/drawing/2014/main" id="{80E61E04-3F7C-42DE-ABE7-D3F7E349C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2" name="Rectangle 151">
            <a:extLst>
              <a:ext uri="{FF2B5EF4-FFF2-40B4-BE49-F238E27FC236}">
                <a16:creationId xmlns:a16="http://schemas.microsoft.com/office/drawing/2014/main" id="{2B036F7E-6C8A-4549-99EF-9958C587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57366"/>
            <a:ext cx="12192000" cy="2610465"/>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78959E-78B8-4B7D-B33E-ADB17F3F70AC}"/>
              </a:ext>
            </a:extLst>
          </p:cNvPr>
          <p:cNvSpPr>
            <a:spLocks noGrp="1"/>
          </p:cNvSpPr>
          <p:nvPr>
            <p:ph type="title"/>
          </p:nvPr>
        </p:nvSpPr>
        <p:spPr>
          <a:xfrm>
            <a:off x="1051560" y="4355692"/>
            <a:ext cx="9085940" cy="1472224"/>
          </a:xfrm>
        </p:spPr>
        <p:txBody>
          <a:bodyPr vert="horz" lIns="91440" tIns="45720" rIns="91440" bIns="45720" rtlCol="0" anchor="b">
            <a:normAutofit/>
          </a:bodyPr>
          <a:lstStyle/>
          <a:p>
            <a:pPr>
              <a:lnSpc>
                <a:spcPct val="80000"/>
              </a:lnSpc>
            </a:pPr>
            <a:r>
              <a:rPr lang="en-US" sz="6600" kern="1200" cap="all" baseline="0">
                <a:blipFill dpi="0" rotWithShape="1">
                  <a:blip r:embed="rId4"/>
                  <a:srcRect/>
                  <a:tile tx="6350" ty="-127000" sx="65000" sy="64000" flip="none" algn="tl"/>
                </a:blipFill>
                <a:latin typeface="+mj-lt"/>
                <a:ea typeface="+mj-ea"/>
                <a:cs typeface="+mj-cs"/>
              </a:rPr>
              <a:t>Myocarditis</a:t>
            </a:r>
          </a:p>
        </p:txBody>
      </p:sp>
      <p:sp>
        <p:nvSpPr>
          <p:cNvPr id="4103" name="Content Placeholder 4102">
            <a:extLst>
              <a:ext uri="{FF2B5EF4-FFF2-40B4-BE49-F238E27FC236}">
                <a16:creationId xmlns:a16="http://schemas.microsoft.com/office/drawing/2014/main" id="{50AA797C-1542-4F0A-A2DE-D4D9226680EF}"/>
              </a:ext>
            </a:extLst>
          </p:cNvPr>
          <p:cNvSpPr>
            <a:spLocks noGrp="1"/>
          </p:cNvSpPr>
          <p:nvPr>
            <p:ph idx="1"/>
          </p:nvPr>
        </p:nvSpPr>
        <p:spPr>
          <a:xfrm>
            <a:off x="1069848" y="5827916"/>
            <a:ext cx="9052560" cy="444868"/>
          </a:xfrm>
        </p:spPr>
        <p:txBody>
          <a:bodyPr vert="horz" lIns="91440" tIns="45720" rIns="91440" bIns="45720" rtlCol="0">
            <a:normAutofit/>
          </a:bodyPr>
          <a:lstStyle/>
          <a:p>
            <a:pPr marL="0" indent="0">
              <a:buNone/>
            </a:pPr>
            <a:r>
              <a:rPr lang="en-US" sz="2200">
                <a:solidFill>
                  <a:srgbClr val="000000"/>
                </a:solidFill>
              </a:rPr>
              <a:t>Inflamed myocardium</a:t>
            </a:r>
          </a:p>
        </p:txBody>
      </p:sp>
      <p:pic>
        <p:nvPicPr>
          <p:cNvPr id="18" name="Picture 17" descr="A picture containing text, drawing&#10;&#10;Description automatically generated">
            <a:extLst>
              <a:ext uri="{FF2B5EF4-FFF2-40B4-BE49-F238E27FC236}">
                <a16:creationId xmlns:a16="http://schemas.microsoft.com/office/drawing/2014/main" id="{641F716C-B0A8-4AD3-B98C-FC0E95558643}"/>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1197007" y="674908"/>
            <a:ext cx="4629256" cy="3217333"/>
          </a:xfrm>
          <a:prstGeom prst="rect">
            <a:avLst/>
          </a:prstGeom>
          <a:noFill/>
        </p:spPr>
      </p:pic>
      <p:pic>
        <p:nvPicPr>
          <p:cNvPr id="4101" name="Picture 2" descr="https://i0.wp.com/www.echoclass101.com/wp-content/uploads/2015/03/myocarditis.jpg">
            <a:extLst>
              <a:ext uri="{FF2B5EF4-FFF2-40B4-BE49-F238E27FC236}">
                <a16:creationId xmlns:a16="http://schemas.microsoft.com/office/drawing/2014/main" id="{EE13D3BE-5E6C-45A0-B1CC-3FAE41AB3691}"/>
              </a:ext>
            </a:extLst>
          </p:cNvPr>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6624561" y="665602"/>
            <a:ext cx="4111606" cy="3217332"/>
          </a:xfrm>
          <a:prstGeom prst="rect">
            <a:avLst/>
          </a:prstGeom>
          <a:noFill/>
          <a:extLst>
            <a:ext uri="{909E8E84-426E-40DD-AFC4-6F175D3DCCD1}">
              <a14:hiddenFill xmlns:a14="http://schemas.microsoft.com/office/drawing/2010/main">
                <a:solidFill>
                  <a:srgbClr val="FFFFFF"/>
                </a:solidFill>
              </a14:hiddenFill>
            </a:ext>
          </a:extLst>
        </p:spPr>
      </p:pic>
      <p:grpSp>
        <p:nvGrpSpPr>
          <p:cNvPr id="154" name="Group 153">
            <a:extLst>
              <a:ext uri="{FF2B5EF4-FFF2-40B4-BE49-F238E27FC236}">
                <a16:creationId xmlns:a16="http://schemas.microsoft.com/office/drawing/2014/main" id="{75EE15D0-BDD3-4CA6-B5DC-159D83FA6B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5590" y="5111496"/>
            <a:ext cx="1080904" cy="1080902"/>
            <a:chOff x="9685338" y="4460675"/>
            <a:chExt cx="1080904" cy="1080902"/>
          </a:xfrm>
        </p:grpSpPr>
        <p:sp>
          <p:nvSpPr>
            <p:cNvPr id="155" name="Oval 154">
              <a:extLst>
                <a:ext uri="{FF2B5EF4-FFF2-40B4-BE49-F238E27FC236}">
                  <a16:creationId xmlns:a16="http://schemas.microsoft.com/office/drawing/2014/main" id="{C1D99473-F547-41EE-8D8B-3DFA6E58D0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56" name="Oval 155">
              <a:extLst>
                <a:ext uri="{FF2B5EF4-FFF2-40B4-BE49-F238E27FC236}">
                  <a16:creationId xmlns:a16="http://schemas.microsoft.com/office/drawing/2014/main" id="{71482930-66A8-46E9-8554-6D127FFCF1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9" name="TextBox 18">
            <a:extLst>
              <a:ext uri="{FF2B5EF4-FFF2-40B4-BE49-F238E27FC236}">
                <a16:creationId xmlns:a16="http://schemas.microsoft.com/office/drawing/2014/main" id="{A42B10B8-52C5-454F-B245-92C0E80F8F9E}"/>
              </a:ext>
            </a:extLst>
          </p:cNvPr>
          <p:cNvSpPr txBox="1"/>
          <p:nvPr/>
        </p:nvSpPr>
        <p:spPr>
          <a:xfrm>
            <a:off x="3349303" y="3692186"/>
            <a:ext cx="2476960"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7" tooltip="https://courses.lumenlearning.com/ap2/chapter/heart-anatomy/">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9"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3046874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51288-7EC5-4C33-922D-C0AE7E68440A}"/>
              </a:ext>
            </a:extLst>
          </p:cNvPr>
          <p:cNvSpPr>
            <a:spLocks noGrp="1"/>
          </p:cNvSpPr>
          <p:nvPr>
            <p:ph type="title"/>
          </p:nvPr>
        </p:nvSpPr>
        <p:spPr>
          <a:xfrm>
            <a:off x="685799" y="764373"/>
            <a:ext cx="3977639" cy="1600200"/>
          </a:xfrm>
        </p:spPr>
        <p:txBody>
          <a:bodyPr anchor="b">
            <a:normAutofit/>
          </a:bodyPr>
          <a:lstStyle/>
          <a:p>
            <a:pPr algn="l"/>
            <a:r>
              <a:rPr lang="en-US" sz="3200"/>
              <a:t>Infective Endocarditis</a:t>
            </a:r>
          </a:p>
        </p:txBody>
      </p:sp>
      <p:pic>
        <p:nvPicPr>
          <p:cNvPr id="3074" name="Picture 2" descr="Haemophilus parainfluenzae Endocarditis PHIL 851 lores.jpg">
            <a:extLst>
              <a:ext uri="{FF2B5EF4-FFF2-40B4-BE49-F238E27FC236}">
                <a16:creationId xmlns:a16="http://schemas.microsoft.com/office/drawing/2014/main" id="{3E2B9EE9-5C52-4FAA-9742-25E97D2F0F7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44738" y="1108359"/>
            <a:ext cx="6211210" cy="4140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4791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C06EAFD-0C69-4B3B-BEA7-E7E11DDF9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066C89-42FB-4624-9AFE-3A31B3649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algn="ctr" defTabSz="914400"/>
            <a:endParaRPr lang="en-US" sz="2000" kern="0">
              <a:solidFill>
                <a:prstClr val="white"/>
              </a:solidFill>
              <a:latin typeface="Rockwell Extra Bold" pitchFamily="18" charset="0"/>
            </a:endParaRPr>
          </a:p>
        </p:txBody>
      </p:sp>
      <p:sp>
        <p:nvSpPr>
          <p:cNvPr id="2" name="Title 1">
            <a:extLst>
              <a:ext uri="{FF2B5EF4-FFF2-40B4-BE49-F238E27FC236}">
                <a16:creationId xmlns:a16="http://schemas.microsoft.com/office/drawing/2014/main" id="{505D2414-681C-4A27-A1D9-18893FAC5B7D}"/>
              </a:ext>
            </a:extLst>
          </p:cNvPr>
          <p:cNvSpPr>
            <a:spLocks noGrp="1"/>
          </p:cNvSpPr>
          <p:nvPr>
            <p:ph type="title"/>
          </p:nvPr>
        </p:nvSpPr>
        <p:spPr>
          <a:xfrm>
            <a:off x="643468" y="643466"/>
            <a:ext cx="3686312" cy="5528734"/>
          </a:xfrm>
        </p:spPr>
        <p:txBody>
          <a:bodyPr>
            <a:normAutofit/>
          </a:bodyPr>
          <a:lstStyle/>
          <a:p>
            <a:pPr algn="r"/>
            <a:r>
              <a:rPr lang="en-US" sz="4800">
                <a:solidFill>
                  <a:srgbClr val="FFFFFF"/>
                </a:solidFill>
              </a:rPr>
              <a:t>Case Scenario</a:t>
            </a:r>
          </a:p>
        </p:txBody>
      </p:sp>
      <p:sp>
        <p:nvSpPr>
          <p:cNvPr id="3" name="Content Placeholder 2">
            <a:extLst>
              <a:ext uri="{FF2B5EF4-FFF2-40B4-BE49-F238E27FC236}">
                <a16:creationId xmlns:a16="http://schemas.microsoft.com/office/drawing/2014/main" id="{46C60BDB-E20C-451C-950A-903C7896C8AC}"/>
              </a:ext>
            </a:extLst>
          </p:cNvPr>
          <p:cNvSpPr>
            <a:spLocks noGrp="1"/>
          </p:cNvSpPr>
          <p:nvPr>
            <p:ph idx="1"/>
          </p:nvPr>
        </p:nvSpPr>
        <p:spPr>
          <a:xfrm>
            <a:off x="5053780" y="599768"/>
            <a:ext cx="6074467" cy="5572432"/>
          </a:xfrm>
        </p:spPr>
        <p:txBody>
          <a:bodyPr anchor="ctr">
            <a:normAutofit/>
          </a:bodyPr>
          <a:lstStyle/>
          <a:p>
            <a:r>
              <a:rPr lang="en-US"/>
              <a:t>CC- back pain</a:t>
            </a:r>
          </a:p>
          <a:p>
            <a:r>
              <a:rPr lang="en-US"/>
              <a:t>HPI-58 </a:t>
            </a:r>
            <a:r>
              <a:rPr lang="en-US" err="1"/>
              <a:t>yo</a:t>
            </a:r>
            <a:r>
              <a:rPr lang="en-US"/>
              <a:t> female just got back from Florida c/o having high fever up to 105 a couple of days with chills. Now she is better, she does not know what happened. She also noticed while at Disney she had some SOB and was not able to walk as far, but now she is having excruciating pain in her lower back radiating down one leg. </a:t>
            </a:r>
          </a:p>
          <a:p>
            <a:r>
              <a:rPr lang="en-US"/>
              <a:t>PE- </a:t>
            </a:r>
            <a:r>
              <a:rPr lang="en-US" err="1"/>
              <a:t>pt</a:t>
            </a:r>
            <a:r>
              <a:rPr lang="en-US"/>
              <a:t> is morbidly obese with bilateral lymphedema that is chronic-  lungs sounds are clear, lower back is tender, SLR are neg, temp is normal</a:t>
            </a:r>
          </a:p>
          <a:p>
            <a:r>
              <a:rPr lang="en-US"/>
              <a:t>What tests do you want? </a:t>
            </a:r>
          </a:p>
        </p:txBody>
      </p:sp>
      <p:sp>
        <p:nvSpPr>
          <p:cNvPr id="12" name="Oval 11">
            <a:extLst>
              <a:ext uri="{FF2B5EF4-FFF2-40B4-BE49-F238E27FC236}">
                <a16:creationId xmlns:a16="http://schemas.microsoft.com/office/drawing/2014/main" id="{BA218FBC-B2D6-48CA-9289-C4110162E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a:extLst>
              <a:ext uri="{FF2B5EF4-FFF2-40B4-BE49-F238E27FC236}">
                <a16:creationId xmlns:a16="http://schemas.microsoft.com/office/drawing/2014/main" id="{2DED9084-49DA-4911-ACB7-5F9E4DEFA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956007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F20F6-7BD4-49A9-B80E-6E3663BFF8D6}"/>
              </a:ext>
            </a:extLst>
          </p:cNvPr>
          <p:cNvSpPr>
            <a:spLocks noGrp="1"/>
          </p:cNvSpPr>
          <p:nvPr>
            <p:ph type="title"/>
          </p:nvPr>
        </p:nvSpPr>
        <p:spPr/>
        <p:txBody>
          <a:bodyPr/>
          <a:lstStyle/>
          <a:p>
            <a:r>
              <a:rPr lang="en-US" dirty="0"/>
              <a:t>PAD verses PVD </a:t>
            </a:r>
          </a:p>
        </p:txBody>
      </p:sp>
      <p:pic>
        <p:nvPicPr>
          <p:cNvPr id="4" name="Picture 2" descr="https://coursewareobjects.elsevier.com/objects/elr/McCance7e/IC/jpg/Chapter31/031025.jpg">
            <a:extLst>
              <a:ext uri="{FF2B5EF4-FFF2-40B4-BE49-F238E27FC236}">
                <a16:creationId xmlns:a16="http://schemas.microsoft.com/office/drawing/2014/main" id="{B57180B9-0FB4-4DFB-A920-80639B78AD1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024245" y="2120900"/>
            <a:ext cx="4149859" cy="4051300"/>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6" name="Picture 5" descr="A picture containing food&#10;&#10;Description automatically generated">
            <a:extLst>
              <a:ext uri="{FF2B5EF4-FFF2-40B4-BE49-F238E27FC236}">
                <a16:creationId xmlns:a16="http://schemas.microsoft.com/office/drawing/2014/main" id="{B07F85DA-EB48-4E94-9764-9031E1111B4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752600" y="2526992"/>
            <a:ext cx="2095500" cy="1343025"/>
          </a:xfrm>
          <a:prstGeom prst="rect">
            <a:avLst/>
          </a:prstGeom>
        </p:spPr>
      </p:pic>
      <p:sp>
        <p:nvSpPr>
          <p:cNvPr id="8" name="TextBox 7">
            <a:extLst>
              <a:ext uri="{FF2B5EF4-FFF2-40B4-BE49-F238E27FC236}">
                <a16:creationId xmlns:a16="http://schemas.microsoft.com/office/drawing/2014/main" id="{EB08C027-3C33-4E49-B840-E1BD1859B0A1}"/>
              </a:ext>
            </a:extLst>
          </p:cNvPr>
          <p:cNvSpPr txBox="1"/>
          <p:nvPr/>
        </p:nvSpPr>
        <p:spPr>
          <a:xfrm>
            <a:off x="1987083" y="4196466"/>
            <a:ext cx="3048000" cy="1200329"/>
          </a:xfrm>
          <a:prstGeom prst="rect">
            <a:avLst/>
          </a:prstGeom>
          <a:noFill/>
        </p:spPr>
        <p:txBody>
          <a:bodyPr wrap="square" rtlCol="0">
            <a:spAutoFit/>
          </a:bodyPr>
          <a:lstStyle/>
          <a:p>
            <a:r>
              <a:rPr lang="en-US" dirty="0">
                <a:highlight>
                  <a:srgbClr val="FFFF00"/>
                </a:highlight>
              </a:rPr>
              <a:t>Pain with walking </a:t>
            </a:r>
          </a:p>
          <a:p>
            <a:r>
              <a:rPr lang="en-US" dirty="0"/>
              <a:t>Decreased pulses </a:t>
            </a:r>
          </a:p>
          <a:p>
            <a:r>
              <a:rPr lang="en-US" dirty="0"/>
              <a:t>Cold leg </a:t>
            </a:r>
          </a:p>
          <a:p>
            <a:endParaRPr lang="en-US" dirty="0"/>
          </a:p>
        </p:txBody>
      </p:sp>
      <p:sp>
        <p:nvSpPr>
          <p:cNvPr id="9" name="TextBox 8">
            <a:extLst>
              <a:ext uri="{FF2B5EF4-FFF2-40B4-BE49-F238E27FC236}">
                <a16:creationId xmlns:a16="http://schemas.microsoft.com/office/drawing/2014/main" id="{6DA4146D-0FB6-46E0-B894-671231C5B660}"/>
              </a:ext>
            </a:extLst>
          </p:cNvPr>
          <p:cNvSpPr txBox="1"/>
          <p:nvPr/>
        </p:nvSpPr>
        <p:spPr>
          <a:xfrm>
            <a:off x="8534400" y="3391079"/>
            <a:ext cx="3048000" cy="1200329"/>
          </a:xfrm>
          <a:prstGeom prst="rect">
            <a:avLst/>
          </a:prstGeom>
          <a:noFill/>
        </p:spPr>
        <p:txBody>
          <a:bodyPr wrap="square" rtlCol="0">
            <a:spAutoFit/>
          </a:bodyPr>
          <a:lstStyle/>
          <a:p>
            <a:r>
              <a:rPr lang="en-US" dirty="0"/>
              <a:t>Chronic edema </a:t>
            </a:r>
          </a:p>
          <a:p>
            <a:r>
              <a:rPr lang="en-US" dirty="0"/>
              <a:t>Worsening edema as the days goes on</a:t>
            </a:r>
          </a:p>
          <a:p>
            <a:r>
              <a:rPr lang="en-US" dirty="0"/>
              <a:t>Improved with elevation </a:t>
            </a:r>
          </a:p>
        </p:txBody>
      </p:sp>
    </p:spTree>
    <p:extLst>
      <p:ext uri="{BB962C8B-B14F-4D97-AF65-F5344CB8AC3E}">
        <p14:creationId xmlns:p14="http://schemas.microsoft.com/office/powerpoint/2010/main" val="27662300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Wood Type</Template>
  <TotalTime>20</TotalTime>
  <Words>235</Words>
  <Application>Microsoft Office PowerPoint</Application>
  <PresentationFormat>Widescreen</PresentationFormat>
  <Paragraphs>36</Paragraphs>
  <Slides>8</Slides>
  <Notes>1</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Wood Type</vt:lpstr>
      <vt:lpstr>Pericarditis, endocarditis, PAD, and PVD </vt:lpstr>
      <vt:lpstr>Layers of the Heart </vt:lpstr>
      <vt:lpstr>Pericardium </vt:lpstr>
      <vt:lpstr>Pericarditis</vt:lpstr>
      <vt:lpstr>Myocarditis</vt:lpstr>
      <vt:lpstr>Infective Endocarditis</vt:lpstr>
      <vt:lpstr>Case Scenario</vt:lpstr>
      <vt:lpstr>PAD verses PVD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Myocardial infarction, Arrhythmias, and pericarditis  </dc:title>
  <dc:creator>Carol Berger</dc:creator>
  <cp:lastModifiedBy>Carol</cp:lastModifiedBy>
  <cp:revision>9</cp:revision>
  <dcterms:created xsi:type="dcterms:W3CDTF">2020-08-14T18:42:26Z</dcterms:created>
  <dcterms:modified xsi:type="dcterms:W3CDTF">2022-08-07T04:06:48Z</dcterms:modified>
</cp:coreProperties>
</file>