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1"/>
    <p:sldMasterId id="2147483916" r:id="rId2"/>
  </p:sldMasterIdLst>
  <p:notesMasterIdLst>
    <p:notesMasterId r:id="rId12"/>
  </p:notesMasterIdLst>
  <p:sldIdLst>
    <p:sldId id="404" r:id="rId3"/>
    <p:sldId id="370" r:id="rId4"/>
    <p:sldId id="405" r:id="rId5"/>
    <p:sldId id="258" r:id="rId6"/>
    <p:sldId id="342" r:id="rId7"/>
    <p:sldId id="356" r:id="rId8"/>
    <p:sldId id="406" r:id="rId9"/>
    <p:sldId id="407" r:id="rId10"/>
    <p:sldId id="40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CC Copyeditor peick" initials="DP" lastIdx="7" clrIdx="0"/>
  <p:cmAuthor id="1" name="Karen Turner" initials="KT" lastIdx="7" clrIdx="1"/>
  <p:cmAuthor id="2" name=" " initials="MSOffice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C06D00-4EFA-42B1-91CC-AE3512D8AF56}" v="16" dt="2020-10-03T04:08:59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71" autoAdjust="0"/>
    <p:restoredTop sz="85324" autoAdjust="0"/>
  </p:normalViewPr>
  <p:slideViewPr>
    <p:cSldViewPr>
      <p:cViewPr varScale="1">
        <p:scale>
          <a:sx n="97" d="100"/>
          <a:sy n="97" d="100"/>
        </p:scale>
        <p:origin x="31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CF83B1-1065-43E0-9894-DD4AD846652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C624470-B30A-4F29-8E53-50496586E960}">
      <dgm:prSet/>
      <dgm:spPr/>
      <dgm:t>
        <a:bodyPr/>
        <a:lstStyle/>
        <a:p>
          <a:r>
            <a:rPr lang="en-US"/>
            <a:t>Genetic component – twin studies show 60-90% </a:t>
          </a:r>
        </a:p>
      </dgm:t>
    </dgm:pt>
    <dgm:pt modelId="{9ADEBE4F-204E-43D6-ACE7-22EC1B74FB6C}" type="parTrans" cxnId="{E9D879B1-86F7-41D4-80DE-F7CD7C9FA762}">
      <dgm:prSet/>
      <dgm:spPr/>
      <dgm:t>
        <a:bodyPr/>
        <a:lstStyle/>
        <a:p>
          <a:endParaRPr lang="en-US"/>
        </a:p>
      </dgm:t>
    </dgm:pt>
    <dgm:pt modelId="{C6E4B6EE-D47A-42DA-8181-CF489ED0D14D}" type="sibTrans" cxnId="{E9D879B1-86F7-41D4-80DE-F7CD7C9FA762}">
      <dgm:prSet/>
      <dgm:spPr/>
      <dgm:t>
        <a:bodyPr/>
        <a:lstStyle/>
        <a:p>
          <a:endParaRPr lang="en-US"/>
        </a:p>
      </dgm:t>
    </dgm:pt>
    <dgm:pt modelId="{FF098E7E-78F8-45CC-A6F3-2012B6A4B483}">
      <dgm:prSet/>
      <dgm:spPr/>
      <dgm:t>
        <a:bodyPr/>
        <a:lstStyle/>
        <a:p>
          <a:r>
            <a:rPr lang="en-US"/>
            <a:t>FTO gene on chromosome 16 has strongest genetic association with obesity </a:t>
          </a:r>
        </a:p>
      </dgm:t>
    </dgm:pt>
    <dgm:pt modelId="{02FB49A8-BBD4-47C7-9E93-5E8B660A7665}" type="parTrans" cxnId="{613EA874-7336-44C3-9C48-5C014781A40B}">
      <dgm:prSet/>
      <dgm:spPr/>
      <dgm:t>
        <a:bodyPr/>
        <a:lstStyle/>
        <a:p>
          <a:endParaRPr lang="en-US"/>
        </a:p>
      </dgm:t>
    </dgm:pt>
    <dgm:pt modelId="{32C40CAE-3930-427F-B5CE-3C6733D0E238}" type="sibTrans" cxnId="{613EA874-7336-44C3-9C48-5C014781A40B}">
      <dgm:prSet/>
      <dgm:spPr/>
      <dgm:t>
        <a:bodyPr/>
        <a:lstStyle/>
        <a:p>
          <a:endParaRPr lang="en-US"/>
        </a:p>
      </dgm:t>
    </dgm:pt>
    <dgm:pt modelId="{5DA014C9-79B6-4DDF-A500-145D882653B4}">
      <dgm:prSet/>
      <dgm:spPr/>
      <dgm:t>
        <a:bodyPr/>
        <a:lstStyle/>
        <a:p>
          <a:r>
            <a:rPr lang="en-US"/>
            <a:t>A variant in this gene predisposes to type 2 DM </a:t>
          </a:r>
        </a:p>
      </dgm:t>
    </dgm:pt>
    <dgm:pt modelId="{3707CF67-C6C9-4A08-A6F6-0670DA5C7765}" type="parTrans" cxnId="{69C9D9E2-7159-4318-A942-E4C5AF3EA00E}">
      <dgm:prSet/>
      <dgm:spPr/>
      <dgm:t>
        <a:bodyPr/>
        <a:lstStyle/>
        <a:p>
          <a:endParaRPr lang="en-US"/>
        </a:p>
      </dgm:t>
    </dgm:pt>
    <dgm:pt modelId="{C818316C-C5AD-46BE-B240-32249DB4D43B}" type="sibTrans" cxnId="{69C9D9E2-7159-4318-A942-E4C5AF3EA00E}">
      <dgm:prSet/>
      <dgm:spPr/>
      <dgm:t>
        <a:bodyPr/>
        <a:lstStyle/>
        <a:p>
          <a:endParaRPr lang="en-US"/>
        </a:p>
      </dgm:t>
    </dgm:pt>
    <dgm:pt modelId="{56FEC52C-7F85-44FF-8159-4191ED4045B5}">
      <dgm:prSet/>
      <dgm:spPr/>
      <dgm:t>
        <a:bodyPr/>
        <a:lstStyle/>
        <a:p>
          <a:r>
            <a:rPr lang="en-US"/>
            <a:t>Diseases – causing change to the metabolic rate </a:t>
          </a:r>
        </a:p>
      </dgm:t>
    </dgm:pt>
    <dgm:pt modelId="{EAEA79DB-291B-476A-9670-9DE0C525D5BF}" type="parTrans" cxnId="{DE9DB3E2-B3ED-4EF1-A74F-EE54CD917006}">
      <dgm:prSet/>
      <dgm:spPr/>
      <dgm:t>
        <a:bodyPr/>
        <a:lstStyle/>
        <a:p>
          <a:endParaRPr lang="en-US"/>
        </a:p>
      </dgm:t>
    </dgm:pt>
    <dgm:pt modelId="{4731BA92-FF52-49E6-85DB-4B7B99BE02C9}" type="sibTrans" cxnId="{DE9DB3E2-B3ED-4EF1-A74F-EE54CD917006}">
      <dgm:prSet/>
      <dgm:spPr/>
      <dgm:t>
        <a:bodyPr/>
        <a:lstStyle/>
        <a:p>
          <a:endParaRPr lang="en-US"/>
        </a:p>
      </dgm:t>
    </dgm:pt>
    <dgm:pt modelId="{DF7B8E68-62C4-484A-ACEF-F01B86DD144D}">
      <dgm:prSet/>
      <dgm:spPr/>
      <dgm:t>
        <a:bodyPr/>
        <a:lstStyle/>
        <a:p>
          <a:r>
            <a:rPr lang="en-US"/>
            <a:t>Environmental factors – obesogenic environment </a:t>
          </a:r>
        </a:p>
      </dgm:t>
    </dgm:pt>
    <dgm:pt modelId="{9281F07A-BE80-40D8-8F87-70EEA4B6480B}" type="parTrans" cxnId="{4DE90345-975C-4294-AF8D-5C73850C9A8D}">
      <dgm:prSet/>
      <dgm:spPr/>
      <dgm:t>
        <a:bodyPr/>
        <a:lstStyle/>
        <a:p>
          <a:endParaRPr lang="en-US"/>
        </a:p>
      </dgm:t>
    </dgm:pt>
    <dgm:pt modelId="{9B3F6869-634F-47E9-9811-9C16D3EB4826}" type="sibTrans" cxnId="{4DE90345-975C-4294-AF8D-5C73850C9A8D}">
      <dgm:prSet/>
      <dgm:spPr/>
      <dgm:t>
        <a:bodyPr/>
        <a:lstStyle/>
        <a:p>
          <a:endParaRPr lang="en-US"/>
        </a:p>
      </dgm:t>
    </dgm:pt>
    <dgm:pt modelId="{38A6055C-E6B6-4DB1-9FF3-EFF46E58CA49}" type="pres">
      <dgm:prSet presAssocID="{8DCF83B1-1065-43E0-9894-DD4AD846652C}" presName="linear" presStyleCnt="0">
        <dgm:presLayoutVars>
          <dgm:animLvl val="lvl"/>
          <dgm:resizeHandles val="exact"/>
        </dgm:presLayoutVars>
      </dgm:prSet>
      <dgm:spPr/>
    </dgm:pt>
    <dgm:pt modelId="{59A99600-4E6C-49D2-A2F6-EA964B765C63}" type="pres">
      <dgm:prSet presAssocID="{7C624470-B30A-4F29-8E53-50496586E96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7BBFEBA-9DD3-4642-B6E1-557564777CAC}" type="pres">
      <dgm:prSet presAssocID="{7C624470-B30A-4F29-8E53-50496586E960}" presName="childText" presStyleLbl="revTx" presStyleIdx="0" presStyleCnt="1">
        <dgm:presLayoutVars>
          <dgm:bulletEnabled val="1"/>
        </dgm:presLayoutVars>
      </dgm:prSet>
      <dgm:spPr/>
    </dgm:pt>
    <dgm:pt modelId="{3E14194E-CA24-4A86-8D14-2DC7B330B027}" type="pres">
      <dgm:prSet presAssocID="{56FEC52C-7F85-44FF-8159-4191ED4045B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9306EFC-F42D-43D9-B73B-B47CCC54971F}" type="pres">
      <dgm:prSet presAssocID="{4731BA92-FF52-49E6-85DB-4B7B99BE02C9}" presName="spacer" presStyleCnt="0"/>
      <dgm:spPr/>
    </dgm:pt>
    <dgm:pt modelId="{82E00BD8-80ED-42BD-BCA9-05590F25EDC4}" type="pres">
      <dgm:prSet presAssocID="{DF7B8E68-62C4-484A-ACEF-F01B86DD144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A7AD02C-8AD6-4144-9C52-333CC6E4129F}" type="presOf" srcId="{56FEC52C-7F85-44FF-8159-4191ED4045B5}" destId="{3E14194E-CA24-4A86-8D14-2DC7B330B027}" srcOrd="0" destOrd="0" presId="urn:microsoft.com/office/officeart/2005/8/layout/vList2"/>
    <dgm:cxn modelId="{4DE90345-975C-4294-AF8D-5C73850C9A8D}" srcId="{8DCF83B1-1065-43E0-9894-DD4AD846652C}" destId="{DF7B8E68-62C4-484A-ACEF-F01B86DD144D}" srcOrd="2" destOrd="0" parTransId="{9281F07A-BE80-40D8-8F87-70EEA4B6480B}" sibTransId="{9B3F6869-634F-47E9-9811-9C16D3EB4826}"/>
    <dgm:cxn modelId="{613EA874-7336-44C3-9C48-5C014781A40B}" srcId="{7C624470-B30A-4F29-8E53-50496586E960}" destId="{FF098E7E-78F8-45CC-A6F3-2012B6A4B483}" srcOrd="0" destOrd="0" parTransId="{02FB49A8-BBD4-47C7-9E93-5E8B660A7665}" sibTransId="{32C40CAE-3930-427F-B5CE-3C6733D0E238}"/>
    <dgm:cxn modelId="{4516B882-60C0-4F3E-BFDD-DBE07577CCA6}" type="presOf" srcId="{DF7B8E68-62C4-484A-ACEF-F01B86DD144D}" destId="{82E00BD8-80ED-42BD-BCA9-05590F25EDC4}" srcOrd="0" destOrd="0" presId="urn:microsoft.com/office/officeart/2005/8/layout/vList2"/>
    <dgm:cxn modelId="{E9D879B1-86F7-41D4-80DE-F7CD7C9FA762}" srcId="{8DCF83B1-1065-43E0-9894-DD4AD846652C}" destId="{7C624470-B30A-4F29-8E53-50496586E960}" srcOrd="0" destOrd="0" parTransId="{9ADEBE4F-204E-43D6-ACE7-22EC1B74FB6C}" sibTransId="{C6E4B6EE-D47A-42DA-8181-CF489ED0D14D}"/>
    <dgm:cxn modelId="{FFB3EEBB-994E-4117-B6D0-16486B4B8EE2}" type="presOf" srcId="{FF098E7E-78F8-45CC-A6F3-2012B6A4B483}" destId="{97BBFEBA-9DD3-4642-B6E1-557564777CAC}" srcOrd="0" destOrd="0" presId="urn:microsoft.com/office/officeart/2005/8/layout/vList2"/>
    <dgm:cxn modelId="{C350AFC5-EF84-4786-827F-927E9C44A9FE}" type="presOf" srcId="{7C624470-B30A-4F29-8E53-50496586E960}" destId="{59A99600-4E6C-49D2-A2F6-EA964B765C63}" srcOrd="0" destOrd="0" presId="urn:microsoft.com/office/officeart/2005/8/layout/vList2"/>
    <dgm:cxn modelId="{B19CDAD0-6721-4E41-AC7C-1938E633E024}" type="presOf" srcId="{5DA014C9-79B6-4DDF-A500-145D882653B4}" destId="{97BBFEBA-9DD3-4642-B6E1-557564777CAC}" srcOrd="0" destOrd="1" presId="urn:microsoft.com/office/officeart/2005/8/layout/vList2"/>
    <dgm:cxn modelId="{DE9DB3E2-B3ED-4EF1-A74F-EE54CD917006}" srcId="{8DCF83B1-1065-43E0-9894-DD4AD846652C}" destId="{56FEC52C-7F85-44FF-8159-4191ED4045B5}" srcOrd="1" destOrd="0" parTransId="{EAEA79DB-291B-476A-9670-9DE0C525D5BF}" sibTransId="{4731BA92-FF52-49E6-85DB-4B7B99BE02C9}"/>
    <dgm:cxn modelId="{69C9D9E2-7159-4318-A942-E4C5AF3EA00E}" srcId="{7C624470-B30A-4F29-8E53-50496586E960}" destId="{5DA014C9-79B6-4DDF-A500-145D882653B4}" srcOrd="1" destOrd="0" parTransId="{3707CF67-C6C9-4A08-A6F6-0670DA5C7765}" sibTransId="{C818316C-C5AD-46BE-B240-32249DB4D43B}"/>
    <dgm:cxn modelId="{5180AFE9-D8E5-4BEF-983F-7E6CD40C9232}" type="presOf" srcId="{8DCF83B1-1065-43E0-9894-DD4AD846652C}" destId="{38A6055C-E6B6-4DB1-9FF3-EFF46E58CA49}" srcOrd="0" destOrd="0" presId="urn:microsoft.com/office/officeart/2005/8/layout/vList2"/>
    <dgm:cxn modelId="{E62240DE-CD72-4EF5-B0F3-2BE7667D11AB}" type="presParOf" srcId="{38A6055C-E6B6-4DB1-9FF3-EFF46E58CA49}" destId="{59A99600-4E6C-49D2-A2F6-EA964B765C63}" srcOrd="0" destOrd="0" presId="urn:microsoft.com/office/officeart/2005/8/layout/vList2"/>
    <dgm:cxn modelId="{F600DCF4-4206-4478-AC6E-D69039EEA5EB}" type="presParOf" srcId="{38A6055C-E6B6-4DB1-9FF3-EFF46E58CA49}" destId="{97BBFEBA-9DD3-4642-B6E1-557564777CAC}" srcOrd="1" destOrd="0" presId="urn:microsoft.com/office/officeart/2005/8/layout/vList2"/>
    <dgm:cxn modelId="{41C21BFA-3D0B-4804-A400-63A843F0BE8A}" type="presParOf" srcId="{38A6055C-E6B6-4DB1-9FF3-EFF46E58CA49}" destId="{3E14194E-CA24-4A86-8D14-2DC7B330B027}" srcOrd="2" destOrd="0" presId="urn:microsoft.com/office/officeart/2005/8/layout/vList2"/>
    <dgm:cxn modelId="{A440DC87-61BD-4AFD-B479-58634539C908}" type="presParOf" srcId="{38A6055C-E6B6-4DB1-9FF3-EFF46E58CA49}" destId="{C9306EFC-F42D-43D9-B73B-B47CCC54971F}" srcOrd="3" destOrd="0" presId="urn:microsoft.com/office/officeart/2005/8/layout/vList2"/>
    <dgm:cxn modelId="{48D4BF7D-2A14-4912-967E-DB336F188A3F}" type="presParOf" srcId="{38A6055C-E6B6-4DB1-9FF3-EFF46E58CA49}" destId="{82E00BD8-80ED-42BD-BCA9-05590F25EDC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99600-4E6C-49D2-A2F6-EA964B765C63}">
      <dsp:nvSpPr>
        <dsp:cNvPr id="0" name=""/>
        <dsp:cNvSpPr/>
      </dsp:nvSpPr>
      <dsp:spPr>
        <a:xfrm>
          <a:off x="0" y="123218"/>
          <a:ext cx="5259278" cy="10424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Genetic component – twin studies show 60-90% </a:t>
          </a:r>
        </a:p>
      </dsp:txBody>
      <dsp:txXfrm>
        <a:off x="50889" y="174107"/>
        <a:ext cx="5157500" cy="940692"/>
      </dsp:txXfrm>
    </dsp:sp>
    <dsp:sp modelId="{97BBFEBA-9DD3-4642-B6E1-557564777CAC}">
      <dsp:nvSpPr>
        <dsp:cNvPr id="0" name=""/>
        <dsp:cNvSpPr/>
      </dsp:nvSpPr>
      <dsp:spPr>
        <a:xfrm>
          <a:off x="0" y="1165688"/>
          <a:ext cx="5259278" cy="12575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8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FTO gene on chromosome 16 has strongest genetic association with obesity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A variant in this gene predisposes to type 2 DM </a:t>
          </a:r>
        </a:p>
      </dsp:txBody>
      <dsp:txXfrm>
        <a:off x="0" y="1165688"/>
        <a:ext cx="5259278" cy="1257525"/>
      </dsp:txXfrm>
    </dsp:sp>
    <dsp:sp modelId="{3E14194E-CA24-4A86-8D14-2DC7B330B027}">
      <dsp:nvSpPr>
        <dsp:cNvPr id="0" name=""/>
        <dsp:cNvSpPr/>
      </dsp:nvSpPr>
      <dsp:spPr>
        <a:xfrm>
          <a:off x="0" y="2423213"/>
          <a:ext cx="5259278" cy="1042470"/>
        </a:xfrm>
        <a:prstGeom prst="roundRect">
          <a:avLst/>
        </a:prstGeom>
        <a:gradFill rotWithShape="0">
          <a:gsLst>
            <a:gs pos="0">
              <a:schemeClr val="accent2">
                <a:hueOff val="595867"/>
                <a:satOff val="3457"/>
                <a:lumOff val="3432"/>
                <a:alphaOff val="0"/>
                <a:tint val="98000"/>
                <a:lumMod val="110000"/>
              </a:schemeClr>
            </a:gs>
            <a:gs pos="84000">
              <a:schemeClr val="accent2">
                <a:hueOff val="595867"/>
                <a:satOff val="3457"/>
                <a:lumOff val="3432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Diseases – causing change to the metabolic rate </a:t>
          </a:r>
        </a:p>
      </dsp:txBody>
      <dsp:txXfrm>
        <a:off x="50889" y="2474102"/>
        <a:ext cx="5157500" cy="940692"/>
      </dsp:txXfrm>
    </dsp:sp>
    <dsp:sp modelId="{82E00BD8-80ED-42BD-BCA9-05590F25EDC4}">
      <dsp:nvSpPr>
        <dsp:cNvPr id="0" name=""/>
        <dsp:cNvSpPr/>
      </dsp:nvSpPr>
      <dsp:spPr>
        <a:xfrm>
          <a:off x="0" y="3543443"/>
          <a:ext cx="5259278" cy="1042470"/>
        </a:xfrm>
        <a:prstGeom prst="roundRect">
          <a:avLst/>
        </a:prstGeom>
        <a:gradFill rotWithShape="0">
          <a:gsLst>
            <a:gs pos="0">
              <a:schemeClr val="accent2">
                <a:hueOff val="1191735"/>
                <a:satOff val="6913"/>
                <a:lumOff val="6864"/>
                <a:alphaOff val="0"/>
                <a:tint val="98000"/>
                <a:lumMod val="110000"/>
              </a:schemeClr>
            </a:gs>
            <a:gs pos="84000">
              <a:schemeClr val="accent2">
                <a:hueOff val="1191735"/>
                <a:satOff val="6913"/>
                <a:lumOff val="6864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Environmental factors – obesogenic environment </a:t>
          </a:r>
        </a:p>
      </dsp:txBody>
      <dsp:txXfrm>
        <a:off x="50889" y="3594332"/>
        <a:ext cx="5157500" cy="940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7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7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7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39834CA-3F20-41F4-9CAA-B7EEC2DA8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26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Measles, TB, Zika, Ebola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9834CA-3F20-41F4-9CAA-B7EEC2DA8E3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03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9834CA-3F20-41F4-9CAA-B7EEC2DA8E3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16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9834CA-3F20-41F4-9CAA-B7EEC2DA8E3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73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7" rIns="92075" bIns="46037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tabLst>
                <a:tab pos="2235200" algn="l"/>
              </a:tabLst>
            </a:pPr>
            <a:r>
              <a:rPr lang="en-US" sz="1000" kern="1200" dirty="0">
                <a:solidFill>
                  <a:schemeClr val="tx1"/>
                </a:solidFill>
                <a:latin typeface="+mj-lt"/>
              </a:rPr>
              <a:t>Copyright © 2014, 2010, 2006 by Mosby, Inc., an imprint of Elsevier Inc.</a:t>
            </a:r>
            <a:endParaRPr lang="en-US" sz="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778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276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300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314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62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0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48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178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42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146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7683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143000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200400"/>
            <a:ext cx="7772400" cy="1828800"/>
          </a:xfrm>
          <a:ln w="9525">
            <a:headEnd/>
            <a:tailEnd/>
          </a:ln>
        </p:spPr>
        <p:txBody>
          <a:bodyPr lIns="92075" tIns="46038" rIns="92075" bIns="46038" anchor="ctr" anchorCtr="0"/>
          <a:lstStyle>
            <a:lvl1pPr marL="0" indent="0" algn="ctr">
              <a:buFont typeface="Wingdings 2" pitchFamily="18" charset="2"/>
              <a:buNone/>
              <a:defRPr sz="3600"/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7327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143000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200400"/>
            <a:ext cx="7772400" cy="1828800"/>
          </a:xfrm>
          <a:ln w="9525">
            <a:headEnd/>
            <a:tailEnd/>
          </a:ln>
        </p:spPr>
        <p:txBody>
          <a:bodyPr lIns="92075" tIns="46038" rIns="92075" bIns="46038" anchor="ctr" anchorCtr="0"/>
          <a:lstStyle>
            <a:lvl1pPr marL="0" indent="0" algn="ctr">
              <a:buFont typeface="Wingdings 2" pitchFamily="18" charset="2"/>
              <a:buNone/>
              <a:defRPr sz="3600"/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48456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8B499B-1B8B-4222-89E6-1804F3212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985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45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928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36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7992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86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96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694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48577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B499B-1B8B-4222-89E6-1804F3212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1255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8B499B-1B8B-4222-89E6-1804F3212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150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2469" y="892177"/>
            <a:ext cx="7772400" cy="1470025"/>
          </a:xfrm>
        </p:spPr>
        <p:txBody>
          <a:bodyPr/>
          <a:lstStyle>
            <a:lvl1pPr algn="l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2700" dirty="0">
                <a:solidFill>
                  <a:prstClr val="white"/>
                </a:solidFill>
                <a:latin typeface="Arial"/>
                <a:cs typeface="Arial"/>
              </a:rPr>
              <a:t>Title of </a:t>
            </a:r>
            <a:r>
              <a:rPr lang="en-US" sz="2700" dirty="0" err="1">
                <a:solidFill>
                  <a:prstClr val="white"/>
                </a:solidFill>
                <a:latin typeface="Arial"/>
                <a:cs typeface="Arial"/>
              </a:rPr>
              <a:t>PPT</a:t>
            </a:r>
            <a:br>
              <a:rPr lang="en-US" sz="2700" dirty="0">
                <a:solidFill>
                  <a:prstClr val="white"/>
                </a:solidFill>
                <a:latin typeface="Arial"/>
                <a:cs typeface="Arial"/>
              </a:rPr>
            </a:br>
            <a:r>
              <a:rPr lang="en-US" sz="1500" dirty="0" err="1">
                <a:solidFill>
                  <a:prstClr val="white"/>
                </a:solidFill>
                <a:latin typeface="Arial"/>
                <a:cs typeface="Arial"/>
              </a:rPr>
              <a:t>NURS</a:t>
            </a:r>
            <a:r>
              <a:rPr lang="en-US" sz="1500" dirty="0">
                <a:solidFill>
                  <a:prstClr val="white"/>
                </a:solidFill>
                <a:latin typeface="Arial"/>
                <a:cs typeface="Arial"/>
              </a:rPr>
              <a:t> 000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8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 userDrawn="1"/>
        </p:nvSpPr>
        <p:spPr bwMode="auto">
          <a:xfrm>
            <a:off x="7696200" y="6418263"/>
            <a:ext cx="1143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A1CC973E-7CB8-4445-B6EA-F256CCE0BCE9}" type="slidenum">
              <a:rPr lang="en-US" sz="1000" smtClean="0">
                <a:solidFill>
                  <a:srgbClr val="000000"/>
                </a:solidFill>
                <a:latin typeface="+mj-lt"/>
                <a:ea typeface="ＭＳ Ｐゴシック" pitchFamily="-65" charset="-128"/>
              </a:rPr>
              <a:pPr algn="r" eaLnBrk="1" hangingPunct="1">
                <a:defRPr/>
              </a:pPr>
              <a:t>‹#›</a:t>
            </a:fld>
            <a:endParaRPr lang="en-US" sz="1000">
              <a:solidFill>
                <a:srgbClr val="000000"/>
              </a:solidFill>
              <a:latin typeface="+mj-lt"/>
              <a:ea typeface="ＭＳ Ｐゴシック" pitchFamily="-65" charset="-128"/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tabLst>
                <a:tab pos="2235200" algn="l"/>
              </a:tabLst>
            </a:pPr>
            <a:r>
              <a:rPr lang="en-US" sz="1000" kern="1200" dirty="0">
                <a:solidFill>
                  <a:schemeClr val="tx1"/>
                </a:solidFill>
                <a:latin typeface="+mj-lt"/>
              </a:rPr>
              <a:t>Copyright © 2014, 2010, 2006 by Mosby, Inc., an imprint of Elsevier Inc.</a:t>
            </a:r>
            <a:endParaRPr lang="en-US" sz="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503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77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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sz="24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75000"/>
        <a:buFont typeface="Wingdings 3" pitchFamily="18" charset="2"/>
        <a:buChar char="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3192AF21-6838-449C-A3CF-3171E3B0F06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96200" y="6418263"/>
            <a:ext cx="1143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A1CC973E-7CB8-4445-B6EA-F256CCE0BCE9}" type="slidenum">
              <a:rPr lang="en-US" sz="1000" smtClean="0">
                <a:solidFill>
                  <a:srgbClr val="000000"/>
                </a:solidFill>
                <a:latin typeface="+mj-lt"/>
                <a:ea typeface="ＭＳ Ｐゴシック" pitchFamily="-65" charset="-128"/>
              </a:rPr>
              <a:pPr algn="r" eaLnBrk="1" hangingPunct="1">
                <a:defRPr/>
              </a:pPr>
              <a:t>‹#›</a:t>
            </a:fld>
            <a:endParaRPr lang="en-US" sz="1000">
              <a:solidFill>
                <a:srgbClr val="000000"/>
              </a:solidFill>
              <a:latin typeface="+mj-lt"/>
              <a:ea typeface="ＭＳ Ｐゴシック" pitchFamily="-65" charset="-128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735FC290-663E-47BD-AB25-9D31757A81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tabLst>
                <a:tab pos="2235200" algn="l"/>
              </a:tabLst>
            </a:pPr>
            <a:r>
              <a:rPr lang="en-US" sz="1000" kern="1200" dirty="0">
                <a:solidFill>
                  <a:schemeClr val="tx1"/>
                </a:solidFill>
                <a:latin typeface="+mj-lt"/>
              </a:rPr>
              <a:t>Copyright © 2014, 2010, 2006 by Mosby, Inc., an imprint of Elsevier Inc.</a:t>
            </a:r>
            <a:endParaRPr lang="en-US" sz="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13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AA9F65-94B8-41A5-A7FF-23D2CFB11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8B0F8E-3F6C-4541-B9C1-774D80A0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45F5BC-32D1-41CD-B270-C46F18CA1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57EE13-72B0-4FFA-ACE1-EBDE89340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4BFB7C5-23B6-4047-BF5E-F9EEBB437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7DA931-62D6-4B32-9103-84C0960AE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315" y="457200"/>
            <a:ext cx="4686340" cy="585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C249A7-2C93-4032-8F36-F5144638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7259" y="849745"/>
            <a:ext cx="4145245" cy="474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FFFFFF"/>
                </a:solidFill>
              </a:rPr>
              <a:t>Obesity, Metabolic Syndrome and Malnutrition </a:t>
            </a:r>
            <a:br>
              <a:rPr lang="en-US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95E140-9B6E-43E9-B17E-CDFE3FCA8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7404" y="453642"/>
            <a:ext cx="2711696" cy="586329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C3CD9F-A361-4496-A6E0-24338B2A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893" y="457201"/>
            <a:ext cx="829623" cy="585973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32930E5-A09A-4575-9D8A-5D2C402B7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855" y="71333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2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935" y="485678"/>
            <a:ext cx="3131058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367" y="1113764"/>
            <a:ext cx="2452312" cy="462432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Obesity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6928" y="1113764"/>
            <a:ext cx="4581135" cy="4624327"/>
          </a:xfrm>
        </p:spPr>
        <p:txBody>
          <a:bodyPr anchor="ctr">
            <a:normAutofit/>
          </a:bodyPr>
          <a:lstStyle/>
          <a:p>
            <a:pPr>
              <a:spcBef>
                <a:spcPts val="300"/>
              </a:spcBef>
            </a:pPr>
            <a:r>
              <a:rPr lang="en-US" dirty="0"/>
              <a:t>Obesity is classified as a disease </a:t>
            </a:r>
          </a:p>
          <a:p>
            <a:pPr>
              <a:spcBef>
                <a:spcPts val="300"/>
              </a:spcBef>
            </a:pPr>
            <a:r>
              <a:rPr lang="en-US" dirty="0"/>
              <a:t>Considered a global epidemic</a:t>
            </a:r>
          </a:p>
          <a:p>
            <a:pPr>
              <a:spcBef>
                <a:spcPts val="300"/>
              </a:spcBef>
            </a:pPr>
            <a:r>
              <a:rPr lang="en-US" dirty="0"/>
              <a:t>We need to screen for it</a:t>
            </a:r>
          </a:p>
          <a:p>
            <a:pPr>
              <a:spcBef>
                <a:spcPts val="300"/>
              </a:spcBef>
            </a:pPr>
            <a:r>
              <a:rPr lang="en-US" dirty="0"/>
              <a:t>We need to treat it BMI</a:t>
            </a:r>
          </a:p>
          <a:p>
            <a:r>
              <a:rPr lang="en-US" dirty="0"/>
              <a:t>●Overweight – ≥25.0 to 29.9 kg/m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●Obesity – ≥30 kg/m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•Class I – 30.0 to 34.9 kg/m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•Class II – 35.0 to 39.9 kg/m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•Class III – ≥40 kg/m</a:t>
            </a:r>
            <a:r>
              <a:rPr lang="en-US" baseline="30000" dirty="0"/>
              <a:t>2</a:t>
            </a:r>
            <a:r>
              <a:rPr lang="en-US" dirty="0"/>
              <a:t> (also referred to as severe, extreme, or massive obesity)</a:t>
            </a:r>
          </a:p>
          <a:p>
            <a:pPr>
              <a:spcBef>
                <a:spcPts val="300"/>
              </a:spcBef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935" y="485678"/>
            <a:ext cx="3131058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BF50D-1553-4E93-B760-6A9360A3A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67" y="1113764"/>
            <a:ext cx="2452312" cy="4624327"/>
          </a:xfrm>
        </p:spPr>
        <p:txBody>
          <a:bodyPr anchor="ctr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B098B-C119-434C-9D45-BBBBBD4D3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6928" y="1113764"/>
            <a:ext cx="4581135" cy="4624327"/>
          </a:xfrm>
        </p:spPr>
        <p:txBody>
          <a:bodyPr anchor="ctr">
            <a:normAutofit/>
          </a:bodyPr>
          <a:lstStyle/>
          <a:p>
            <a:r>
              <a:rPr lang="en-US" dirty="0"/>
              <a:t>Waist circumference- </a:t>
            </a:r>
          </a:p>
          <a:p>
            <a:r>
              <a:rPr lang="en-US" dirty="0"/>
              <a:t>Greater than 40 in Men </a:t>
            </a:r>
          </a:p>
          <a:p>
            <a:r>
              <a:rPr lang="en-US" dirty="0"/>
              <a:t>and Greater than 35 in woman is indicative of increased cardiometabolic risk</a:t>
            </a:r>
          </a:p>
        </p:txBody>
      </p:sp>
    </p:spTree>
    <p:extLst>
      <p:ext uri="{BB962C8B-B14F-4D97-AF65-F5344CB8AC3E}">
        <p14:creationId xmlns:p14="http://schemas.microsoft.com/office/powerpoint/2010/main" val="249647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782" y="614407"/>
            <a:ext cx="2780608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573082" y="826346"/>
            <a:ext cx="2378929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100">
                <a:solidFill>
                  <a:srgbClr val="FFFFFF"/>
                </a:solidFill>
              </a:rPr>
              <a:t>Waist Measurement 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4900" y="453643"/>
            <a:ext cx="8474200" cy="98554"/>
            <a:chOff x="446534" y="453643"/>
            <a:chExt cx="11298933" cy="98554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C5F6731-A452-4A35-9356-17B840466A90}"/>
              </a:ext>
            </a:extLst>
          </p:cNvPr>
          <p:cNvSpPr/>
          <p:nvPr/>
        </p:nvSpPr>
        <p:spPr>
          <a:xfrm>
            <a:off x="573082" y="2052084"/>
            <a:ext cx="2274937" cy="3856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 ea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1400">
                <a:solidFill>
                  <a:srgbClr val="FFFFFF"/>
                </a:solidFill>
                <a:latin typeface="+mn-lt"/>
              </a:rPr>
              <a:t>MEN &gt; 40</a:t>
            </a:r>
          </a:p>
          <a:p>
            <a:pPr defTabSz="457200" ea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1400">
                <a:solidFill>
                  <a:srgbClr val="FFFFFF"/>
                </a:solidFill>
                <a:latin typeface="+mn-lt"/>
              </a:rPr>
              <a:t>WOMEN &gt; 35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96D41F-39BD-4532-A8BD-D2CA7BDB5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2580" y="948413"/>
            <a:ext cx="3377918" cy="49599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F28DDD-9641-43BA-944D-79B06870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671" y="1037967"/>
            <a:ext cx="2290568" cy="4709131"/>
          </a:xfrm>
        </p:spPr>
        <p:txBody>
          <a:bodyPr anchor="ctr">
            <a:normAutofit/>
          </a:bodyPr>
          <a:lstStyle/>
          <a:p>
            <a:r>
              <a:rPr lang="en-US" sz="1800">
                <a:solidFill>
                  <a:schemeClr val="accent1"/>
                </a:solidFill>
              </a:rPr>
              <a:t>Pathophysiology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AA2954-062E-4B72-A97B-0B066FB15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CA29A6-E0B1-40CD-ADF7-7B8E932A3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D5F866-AD72-475A-B6C6-54E4577D4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2BAD4C-6EA9-4F10-92D4-A1C8C53DA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5138" y="723898"/>
            <a:ext cx="5623962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7522F8-1091-4352-8721-A661924CE9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699407"/>
              </p:ext>
            </p:extLst>
          </p:nvPr>
        </p:nvGraphicFramePr>
        <p:xfrm>
          <a:off x="3448828" y="1037967"/>
          <a:ext cx="5259278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935" y="485678"/>
            <a:ext cx="3131058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367" y="1113764"/>
            <a:ext cx="2452312" cy="462432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Its not just calories in – calories used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6928" y="1113764"/>
            <a:ext cx="4581135" cy="4624327"/>
          </a:xfrm>
        </p:spPr>
        <p:txBody>
          <a:bodyPr anchor="ctr">
            <a:normAutofit/>
          </a:bodyPr>
          <a:lstStyle/>
          <a:p>
            <a:r>
              <a:rPr lang="en-US" dirty="0"/>
              <a:t>Regulation of Body weight- Feedback control system </a:t>
            </a:r>
          </a:p>
          <a:p>
            <a:r>
              <a:rPr lang="en-US" dirty="0"/>
              <a:t>Resistance to weight loss</a:t>
            </a:r>
          </a:p>
          <a:p>
            <a:r>
              <a:rPr lang="en-US" dirty="0"/>
              <a:t>Gut microbiome </a:t>
            </a:r>
          </a:p>
          <a:p>
            <a:r>
              <a:rPr lang="en-US" dirty="0"/>
              <a:t>Determinants of energy expenditure </a:t>
            </a:r>
          </a:p>
          <a:p>
            <a:r>
              <a:rPr lang="en-US" dirty="0"/>
              <a:t>Gut hormones –Ghrelin </a:t>
            </a:r>
          </a:p>
          <a:p>
            <a:r>
              <a:rPr lang="en-US" dirty="0"/>
              <a:t>Inhibitors of food intake – GLP1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935" y="485678"/>
            <a:ext cx="3131058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B1351-4371-45E7-ACB6-A3D47AA31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67" y="1113764"/>
            <a:ext cx="2452312" cy="462432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Metabolic Syndrome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7745A-A28C-4FD0-8783-9E871FFB1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6928" y="1113764"/>
            <a:ext cx="4581135" cy="462432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b="1"/>
              <a:t>National Cholesterol Education Program ATP III</a:t>
            </a:r>
            <a:r>
              <a:rPr lang="en-US" sz="140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/>
              <a:t>ATP III criteria define metabolic syndrome as the presence of any </a:t>
            </a:r>
            <a:r>
              <a:rPr lang="en-US" sz="1400" b="1"/>
              <a:t>three</a:t>
            </a:r>
            <a:r>
              <a:rPr lang="en-US" sz="1400"/>
              <a:t> of the following five traits: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/>
          </a:p>
          <a:p>
            <a:pPr>
              <a:lnSpc>
                <a:spcPct val="90000"/>
              </a:lnSpc>
            </a:pPr>
            <a:r>
              <a:rPr lang="en-US" sz="1400"/>
              <a:t>●Abdominal obesity, defined as a waist circumference ≥102 cm (40 in) in men and ≥88 cm (35 in) in women</a:t>
            </a:r>
          </a:p>
          <a:p>
            <a:pPr>
              <a:lnSpc>
                <a:spcPct val="90000"/>
              </a:lnSpc>
            </a:pPr>
            <a:r>
              <a:rPr lang="en-US" sz="1400"/>
              <a:t>●Serum triglycerides ≥150 mg/dL (1.7 mmol/L) or drug treatment for elevated triglycerides</a:t>
            </a:r>
          </a:p>
          <a:p>
            <a:pPr>
              <a:lnSpc>
                <a:spcPct val="90000"/>
              </a:lnSpc>
            </a:pPr>
            <a:r>
              <a:rPr lang="en-US" sz="1400"/>
              <a:t>●Serum high-density lipoprotein (HDL) cholesterol &lt;40 mg/dL (1 mmol/L) in men and &lt;50 mg/dL (1.3 mmol/L) in women or drug treatment for low HDL cholesterol</a:t>
            </a:r>
          </a:p>
          <a:p>
            <a:pPr>
              <a:lnSpc>
                <a:spcPct val="90000"/>
              </a:lnSpc>
            </a:pPr>
            <a:r>
              <a:rPr lang="en-US" sz="1400"/>
              <a:t>●Blood pressure ≥130/85 mmHg or drug treatment for elevated blood pressure</a:t>
            </a:r>
          </a:p>
          <a:p>
            <a:pPr>
              <a:lnSpc>
                <a:spcPct val="90000"/>
              </a:lnSpc>
            </a:pPr>
            <a:r>
              <a:rPr lang="en-US" sz="1400"/>
              <a:t>●Fasting plasma glucose (FPG) ≥100 mg/dL (5.6 mmol/L) or drug treatment for elevated blood glucose</a:t>
            </a:r>
          </a:p>
          <a:p>
            <a:pPr>
              <a:lnSpc>
                <a:spcPct val="9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0699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935" y="485678"/>
            <a:ext cx="3131058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A5273-A584-4E1F-A273-F587EBD4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67" y="1113764"/>
            <a:ext cx="2452312" cy="4624327"/>
          </a:xfrm>
        </p:spPr>
        <p:txBody>
          <a:bodyPr anchor="ctr">
            <a:norm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Malnutrition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092F8-BA2B-4B7A-A041-1E46589C3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6928" y="1113764"/>
            <a:ext cx="4581135" cy="4624327"/>
          </a:xfrm>
        </p:spPr>
        <p:txBody>
          <a:bodyPr anchor="ctr">
            <a:normAutofit/>
          </a:bodyPr>
          <a:lstStyle/>
          <a:p>
            <a:r>
              <a:rPr lang="en-US" dirty="0"/>
              <a:t>Can be from diseases such as Celiac and Crohn's disease </a:t>
            </a:r>
          </a:p>
          <a:p>
            <a:r>
              <a:rPr lang="en-US" dirty="0"/>
              <a:t>Can be from behavioral issues such as binging or anorexia </a:t>
            </a:r>
          </a:p>
          <a:p>
            <a:r>
              <a:rPr lang="en-US" dirty="0"/>
              <a:t>Can be from aging  and poor nutritional intake. </a:t>
            </a:r>
          </a:p>
          <a:p>
            <a:r>
              <a:rPr lang="en-US" dirty="0"/>
              <a:t>Monitor fat-soluble vitamin </a:t>
            </a:r>
          </a:p>
          <a:p>
            <a:pPr lvl="1"/>
            <a:r>
              <a:rPr lang="en-US" dirty="0"/>
              <a:t>A, D, E, and 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935" y="485678"/>
            <a:ext cx="3131058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1ADEE1-0682-4AED-8C2F-429BEB949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67" y="1113764"/>
            <a:ext cx="2452312" cy="462432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Geriatric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345D7-E039-42F6-A0C5-4FE09EF50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6928" y="1113764"/>
            <a:ext cx="4581135" cy="4624327"/>
          </a:xfrm>
        </p:spPr>
        <p:txBody>
          <a:bodyPr anchor="ctr">
            <a:normAutofit/>
          </a:bodyPr>
          <a:lstStyle/>
          <a:p>
            <a:r>
              <a:rPr lang="en-US" dirty="0"/>
              <a:t>Malnourished defined as loss of more than 5 -10 percent of an older person's usual weight in one year. </a:t>
            </a:r>
          </a:p>
          <a:p>
            <a:pPr lvl="1"/>
            <a:r>
              <a:rPr lang="en-US" dirty="0"/>
              <a:t>Usually related to one of four conditions or a combinations </a:t>
            </a:r>
          </a:p>
          <a:p>
            <a:pPr lvl="2"/>
            <a:r>
              <a:rPr lang="en-US" dirty="0"/>
              <a:t>Inadequate dietary intake</a:t>
            </a:r>
          </a:p>
          <a:p>
            <a:pPr lvl="2"/>
            <a:r>
              <a:rPr lang="en-US" dirty="0"/>
              <a:t>Appetite Loss</a:t>
            </a:r>
          </a:p>
          <a:p>
            <a:pPr lvl="2"/>
            <a:r>
              <a:rPr lang="en-US" dirty="0"/>
              <a:t>Muscle Atrophy</a:t>
            </a:r>
          </a:p>
          <a:p>
            <a:pPr lvl="2"/>
            <a:r>
              <a:rPr lang="en-US" dirty="0"/>
              <a:t>Inflammatory effects of disease ( cachexia) </a:t>
            </a:r>
          </a:p>
        </p:txBody>
      </p:sp>
    </p:spTree>
    <p:extLst>
      <p:ext uri="{BB962C8B-B14F-4D97-AF65-F5344CB8AC3E}">
        <p14:creationId xmlns:p14="http://schemas.microsoft.com/office/powerpoint/2010/main" val="1233044190"/>
      </p:ext>
    </p:extLst>
  </p:cSld>
  <p:clrMapOvr>
    <a:masterClrMapping/>
  </p:clrMapOvr>
</p:sld>
</file>

<file path=ppt/theme/theme1.xml><?xml version="1.0" encoding="utf-8"?>
<a:theme xmlns:a="http://schemas.openxmlformats.org/drawingml/2006/main" name="1_Blue Diagonal">
  <a:themeElements>
    <a:clrScheme name="Blue Diagonal 3">
      <a:dk1>
        <a:srgbClr val="000000"/>
      </a:dk1>
      <a:lt1>
        <a:srgbClr val="FFFFFF"/>
      </a:lt1>
      <a:dk2>
        <a:srgbClr val="000000"/>
      </a:dk2>
      <a:lt2>
        <a:srgbClr val="CBCBCB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4D4D4D"/>
      </a:hlink>
      <a:folHlink>
        <a:srgbClr val="777777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5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FF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446</Words>
  <Application>Microsoft Office PowerPoint</Application>
  <PresentationFormat>On-screen Show (4:3)</PresentationFormat>
  <Paragraphs>56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Gill Sans MT</vt:lpstr>
      <vt:lpstr>Times New Roman</vt:lpstr>
      <vt:lpstr>Wingdings</vt:lpstr>
      <vt:lpstr>Wingdings 2</vt:lpstr>
      <vt:lpstr>Wingdings 3</vt:lpstr>
      <vt:lpstr>1_Blue Diagonal</vt:lpstr>
      <vt:lpstr>Dividend</vt:lpstr>
      <vt:lpstr>Obesity, Metabolic Syndrome and Malnutrition  </vt:lpstr>
      <vt:lpstr>Obesity </vt:lpstr>
      <vt:lpstr>PowerPoint Presentation</vt:lpstr>
      <vt:lpstr>Waist Measurement </vt:lpstr>
      <vt:lpstr>Pathophysiology </vt:lpstr>
      <vt:lpstr>Its not just calories in – calories used </vt:lpstr>
      <vt:lpstr>Metabolic Syndrome </vt:lpstr>
      <vt:lpstr>Malnutrition </vt:lpstr>
      <vt:lpstr>Geriatric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6</dc:title>
  <dc:creator>Berger, Carol</dc:creator>
  <cp:lastModifiedBy>Carol</cp:lastModifiedBy>
  <cp:revision>5</cp:revision>
  <dcterms:created xsi:type="dcterms:W3CDTF">2020-07-18T02:18:10Z</dcterms:created>
  <dcterms:modified xsi:type="dcterms:W3CDTF">2021-12-06T04:47:28Z</dcterms:modified>
</cp:coreProperties>
</file>